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7" r:id="rId2"/>
    <p:sldId id="258" r:id="rId3"/>
    <p:sldId id="259" r:id="rId4"/>
    <p:sldId id="280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1" r:id="rId13"/>
    <p:sldId id="282" r:id="rId14"/>
    <p:sldId id="283" r:id="rId15"/>
    <p:sldId id="260" r:id="rId16"/>
    <p:sldId id="262" r:id="rId17"/>
    <p:sldId id="261" r:id="rId18"/>
    <p:sldId id="264" r:id="rId19"/>
    <p:sldId id="265" r:id="rId20"/>
    <p:sldId id="266" r:id="rId21"/>
    <p:sldId id="267" r:id="rId22"/>
    <p:sldId id="284" r:id="rId23"/>
    <p:sldId id="269" r:id="rId24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E7D6A0-4A63-4563-B57D-7B7D4B41104B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913865-9D93-44F0-8C74-BDCC1E07C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878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D0FAA4-AC80-4AD0-9984-1CBEECC07F30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3948D4-6E74-4FBF-98EC-960C85D8478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60194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847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05944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134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937202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3948D4-6E74-4FBF-98EC-960C85D8478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3925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3948D4-6E74-4FBF-98EC-960C85D8478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6747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3948D4-6E74-4FBF-98EC-960C85D8478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8855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3948D4-6E74-4FBF-98EC-960C85D8478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0588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3948D4-6E74-4FBF-98EC-960C85D8478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6082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3948D4-6E74-4FBF-98EC-960C85D8478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7019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3948D4-6E74-4FBF-98EC-960C85D8478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19947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4083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7884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8123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88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967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3440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3948D4-6E74-4FBF-98EC-960C85D8478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1272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76596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6082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179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3948D4-6E74-4FBF-98EC-960C85D8478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34756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3948D4-6E74-4FBF-98EC-960C85D8478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642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82D5B-31EF-4733-BF3D-2D30C3941EAF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0D38E-D43C-430F-A816-744428942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8639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82D5B-31EF-4733-BF3D-2D30C3941EAF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0D38E-D43C-430F-A816-744428942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536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82D5B-31EF-4733-BF3D-2D30C3941EAF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0D38E-D43C-430F-A816-744428942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818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82D5B-31EF-4733-BF3D-2D30C3941EAF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0D38E-D43C-430F-A816-744428942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18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82D5B-31EF-4733-BF3D-2D30C3941EAF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0D38E-D43C-430F-A816-744428942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085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82D5B-31EF-4733-BF3D-2D30C3941EAF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0D38E-D43C-430F-A816-744428942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717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82D5B-31EF-4733-BF3D-2D30C3941EAF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0D38E-D43C-430F-A816-744428942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910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82D5B-31EF-4733-BF3D-2D30C3941EAF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0D38E-D43C-430F-A816-744428942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578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82D5B-31EF-4733-BF3D-2D30C3941EAF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0D38E-D43C-430F-A816-744428942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9826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82D5B-31EF-4733-BF3D-2D30C3941EAF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0D38E-D43C-430F-A816-744428942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8557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82D5B-31EF-4733-BF3D-2D30C3941EAF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E0D38E-D43C-430F-A816-744428942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29041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9050214" y="456330"/>
            <a:ext cx="2728043" cy="188828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Freeform 16"/>
          <p:cNvSpPr>
            <a:spLocks/>
          </p:cNvSpPr>
          <p:nvPr userDrawn="1"/>
        </p:nvSpPr>
        <p:spPr bwMode="auto">
          <a:xfrm>
            <a:off x="763015" y="397363"/>
            <a:ext cx="8038086" cy="5520072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17"/>
          <p:cNvSpPr>
            <a:spLocks/>
          </p:cNvSpPr>
          <p:nvPr userDrawn="1"/>
        </p:nvSpPr>
        <p:spPr bwMode="auto">
          <a:xfrm>
            <a:off x="819657" y="454908"/>
            <a:ext cx="7924800" cy="540498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Freeform 18"/>
          <p:cNvSpPr>
            <a:spLocks/>
          </p:cNvSpPr>
          <p:nvPr userDrawn="1"/>
        </p:nvSpPr>
        <p:spPr bwMode="auto">
          <a:xfrm>
            <a:off x="877314" y="529106"/>
            <a:ext cx="7809486" cy="5256584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20" name="Picture Placeholder 26"/>
          <p:cNvSpPr>
            <a:spLocks noGrp="1"/>
          </p:cNvSpPr>
          <p:nvPr>
            <p:ph type="pic" sz="quarter" idx="13"/>
          </p:nvPr>
        </p:nvSpPr>
        <p:spPr>
          <a:xfrm>
            <a:off x="977900" y="635000"/>
            <a:ext cx="7586963" cy="5052468"/>
          </a:xfrm>
          <a:custGeom>
            <a:avLst/>
            <a:gdLst/>
            <a:ahLst/>
            <a:cxnLst/>
            <a:rect l="l" t="t" r="r" b="b"/>
            <a:pathLst>
              <a:path w="7586963" h="5052468">
                <a:moveTo>
                  <a:pt x="512914" y="0"/>
                </a:moveTo>
                <a:lnTo>
                  <a:pt x="7036044" y="0"/>
                </a:lnTo>
                <a:cubicBezTo>
                  <a:pt x="7067425" y="218474"/>
                  <a:pt x="7408274" y="435930"/>
                  <a:pt x="7567419" y="451189"/>
                </a:cubicBezTo>
                <a:cubicBezTo>
                  <a:pt x="7570610" y="1228792"/>
                  <a:pt x="7579436" y="2003942"/>
                  <a:pt x="7586963" y="2779417"/>
                </a:cubicBezTo>
                <a:cubicBezTo>
                  <a:pt x="7158221" y="2877305"/>
                  <a:pt x="6797390" y="3063094"/>
                  <a:pt x="6588229" y="3324502"/>
                </a:cubicBezTo>
                <a:cubicBezTo>
                  <a:pt x="6301413" y="3685358"/>
                  <a:pt x="6042535" y="4467555"/>
                  <a:pt x="6453903" y="5052468"/>
                </a:cubicBezTo>
                <a:lnTo>
                  <a:pt x="522740" y="5034431"/>
                </a:lnTo>
                <a:cubicBezTo>
                  <a:pt x="511444" y="4836099"/>
                  <a:pt x="406247" y="4616638"/>
                  <a:pt x="11581" y="4586863"/>
                </a:cubicBezTo>
                <a:cubicBezTo>
                  <a:pt x="25701" y="3874214"/>
                  <a:pt x="-14542" y="1242596"/>
                  <a:pt x="5932" y="515539"/>
                </a:cubicBezTo>
                <a:cubicBezTo>
                  <a:pt x="339064" y="466780"/>
                  <a:pt x="481201" y="298102"/>
                  <a:pt x="512914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1" name="Freeform 5"/>
          <p:cNvSpPr>
            <a:spLocks/>
          </p:cNvSpPr>
          <p:nvPr userDrawn="1"/>
        </p:nvSpPr>
        <p:spPr bwMode="auto">
          <a:xfrm>
            <a:off x="7217603" y="3332027"/>
            <a:ext cx="4453697" cy="308147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Freeform 5"/>
          <p:cNvSpPr>
            <a:spLocks/>
          </p:cNvSpPr>
          <p:nvPr userDrawn="1"/>
        </p:nvSpPr>
        <p:spPr bwMode="auto">
          <a:xfrm>
            <a:off x="7277305" y="3376386"/>
            <a:ext cx="4297846" cy="2948646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5"/>
          <p:cNvSpPr>
            <a:spLocks/>
          </p:cNvSpPr>
          <p:nvPr userDrawn="1"/>
        </p:nvSpPr>
        <p:spPr bwMode="auto">
          <a:xfrm rot="10800000" flipH="1">
            <a:off x="7365999" y="3458396"/>
            <a:ext cx="4102102" cy="2811408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24" name="Picture Placeholder 31"/>
          <p:cNvSpPr>
            <a:spLocks noGrp="1"/>
          </p:cNvSpPr>
          <p:nvPr>
            <p:ph type="pic" sz="quarter" idx="14"/>
          </p:nvPr>
        </p:nvSpPr>
        <p:spPr>
          <a:xfrm>
            <a:off x="7452731" y="3555897"/>
            <a:ext cx="3928819" cy="2629022"/>
          </a:xfrm>
          <a:custGeom>
            <a:avLst/>
            <a:gdLst/>
            <a:ahLst/>
            <a:cxnLst/>
            <a:rect l="l" t="t" r="r" b="b"/>
            <a:pathLst>
              <a:path w="3928819" h="2629022">
                <a:moveTo>
                  <a:pt x="1871179" y="906"/>
                </a:moveTo>
                <a:cubicBezTo>
                  <a:pt x="1945122" y="-739"/>
                  <a:pt x="2016632" y="-121"/>
                  <a:pt x="2084553" y="2575"/>
                </a:cubicBezTo>
                <a:cubicBezTo>
                  <a:pt x="2627922" y="24145"/>
                  <a:pt x="3338507" y="254230"/>
                  <a:pt x="3616682" y="561609"/>
                </a:cubicBezTo>
                <a:cubicBezTo>
                  <a:pt x="3894858" y="868988"/>
                  <a:pt x="4084326" y="1405104"/>
                  <a:pt x="3752988" y="1846400"/>
                </a:cubicBezTo>
                <a:cubicBezTo>
                  <a:pt x="3364469" y="2303649"/>
                  <a:pt x="2560851" y="2594625"/>
                  <a:pt x="1975446" y="2626307"/>
                </a:cubicBezTo>
                <a:cubicBezTo>
                  <a:pt x="1390041" y="2657989"/>
                  <a:pt x="615167" y="2409479"/>
                  <a:pt x="241176" y="2036490"/>
                </a:cubicBezTo>
                <a:cubicBezTo>
                  <a:pt x="-132816" y="1663500"/>
                  <a:pt x="-54618" y="770573"/>
                  <a:pt x="356773" y="431512"/>
                </a:cubicBezTo>
                <a:cubicBezTo>
                  <a:pt x="716740" y="134834"/>
                  <a:pt x="1353579" y="12423"/>
                  <a:pt x="1871179" y="906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274320"/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5F491-2613-41BF-A4BA-F06516213ACF}" type="datetime1">
              <a:rPr lang="en-US" smtClean="0"/>
              <a:t>9/17/2025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33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82D5B-31EF-4733-BF3D-2D30C3941EAF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E0D38E-D43C-430F-A816-7444289421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3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5587" y="2527300"/>
            <a:ext cx="5751513" cy="2438400"/>
          </a:xfrm>
        </p:spPr>
        <p:txBody>
          <a:bodyPr>
            <a:normAutofit/>
          </a:bodyPr>
          <a:lstStyle/>
          <a:p>
            <a:pPr algn="ctr"/>
            <a:r>
              <a:rPr lang="en-US" sz="4000" dirty="0">
                <a:latin typeface="Sassoon Infant Std" panose="020B0503020103030203" pitchFamily="34" charset="0"/>
              </a:rPr>
              <a:t>Welcome to Hamble </a:t>
            </a:r>
            <a:r>
              <a:rPr lang="en-US" sz="4000" dirty="0" smtClean="0">
                <a:latin typeface="Sassoon Infant Std" panose="020B0503020103030203" pitchFamily="34" charset="0"/>
              </a:rPr>
              <a:t>Class </a:t>
            </a:r>
            <a:endParaRPr lang="en-US" sz="4000" dirty="0">
              <a:latin typeface="Sassoon Infant Std" panose="020B0503020103030203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53269" y="5178849"/>
            <a:ext cx="3932237" cy="1326726"/>
          </a:xfrm>
        </p:spPr>
        <p:txBody>
          <a:bodyPr>
            <a:normAutofit/>
          </a:bodyPr>
          <a:lstStyle/>
          <a:p>
            <a:pPr algn="ctr"/>
            <a:r>
              <a:rPr lang="en-US" sz="2000" dirty="0" smtClean="0">
                <a:latin typeface="Sassoon Infant Std" panose="020B0503020103030203" pitchFamily="34" charset="0"/>
              </a:rPr>
              <a:t>2025 </a:t>
            </a:r>
            <a:r>
              <a:rPr lang="en-US" sz="2000" dirty="0">
                <a:latin typeface="Sassoon Infant Std" panose="020B0503020103030203" pitchFamily="34" charset="0"/>
              </a:rPr>
              <a:t>– </a:t>
            </a:r>
            <a:r>
              <a:rPr lang="en-US" sz="2000" dirty="0" smtClean="0">
                <a:latin typeface="Sassoon Infant Std" panose="020B0503020103030203" pitchFamily="34" charset="0"/>
              </a:rPr>
              <a:t>2026</a:t>
            </a:r>
            <a:endParaRPr lang="en-US" sz="2000" dirty="0">
              <a:latin typeface="Sassoon Infant Std" panose="020B0503020103030203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782" b="96429" l="2529" r="96101">
                        <a14:foregroundMark x1="33614" y1="27416" x2="33614" y2="27416"/>
                        <a14:foregroundMark x1="33825" y1="30987" x2="33825" y2="30987"/>
                        <a14:foregroundMark x1="57323" y1="39286" x2="57323" y2="39286"/>
                        <a14:foregroundMark x1="59220" y1="38761" x2="59220" y2="38761"/>
                        <a14:foregroundMark x1="55954" y1="38761" x2="55954" y2="38761"/>
                        <a14:foregroundMark x1="55216" y1="40651" x2="55216" y2="40651"/>
                        <a14:foregroundMark x1="57850" y1="42227" x2="57850" y2="42227"/>
                        <a14:foregroundMark x1="57007" y1="30987" x2="57007" y2="30987"/>
                        <a14:foregroundMark x1="57850" y1="30462" x2="57850" y2="30462"/>
                        <a14:foregroundMark x1="57640" y1="33929" x2="57640" y2="33929"/>
                        <a14:foregroundMark x1="53635" y1="41912" x2="53635" y2="41912"/>
                        <a14:foregroundMark x1="61855" y1="41807" x2="61855" y2="41807"/>
                        <a14:foregroundMark x1="65227" y1="40651" x2="65227" y2="40651"/>
                        <a14:foregroundMark x1="73446" y1="43382" x2="73446" y2="43382"/>
                        <a14:foregroundMark x1="71549" y1="38761" x2="71549" y2="38761"/>
                        <a14:foregroundMark x1="70706" y1="37605" x2="70706" y2="37605"/>
                        <a14:foregroundMark x1="55848" y1="32563" x2="55848" y2="32563"/>
                        <a14:foregroundMark x1="37092" y1="44853" x2="37092" y2="44853"/>
                        <a14:foregroundMark x1="38040" y1="32353" x2="38040" y2="32353"/>
                        <a14:foregroundMark x1="39621" y1="32143" x2="39621" y2="32143"/>
                        <a14:foregroundMark x1="30980" y1="28676" x2="30980" y2="28676"/>
                        <a14:foregroundMark x1="35722" y1="36555" x2="35722" y2="36555"/>
                        <a14:foregroundMark x1="33930" y1="26471" x2="33930" y2="26471"/>
                        <a14:foregroundMark x1="57745" y1="68067" x2="57745" y2="68067"/>
                        <a14:foregroundMark x1="65121" y1="74685" x2="65121" y2="74685"/>
                        <a14:foregroundMark x1="64594" y1="71849" x2="64594" y2="71849"/>
                        <a14:foregroundMark x1="69442" y1="72059" x2="69442" y2="72059"/>
                        <a14:foregroundMark x1="71128" y1="72689" x2="71128" y2="72689"/>
                        <a14:foregroundMark x1="28240" y1="66702" x2="28240" y2="66702"/>
                        <a14:foregroundMark x1="31191" y1="65546" x2="31191" y2="65546"/>
                        <a14:foregroundMark x1="34457" y1="62395" x2="34457" y2="62395"/>
                        <a14:foregroundMark x1="34352" y1="58929" x2="34352" y2="58929"/>
                        <a14:foregroundMark x1="36776" y1="59139" x2="36776" y2="59139"/>
                        <a14:foregroundMark x1="36776" y1="59139" x2="36776" y2="59139"/>
                        <a14:foregroundMark x1="34879" y1="65126" x2="34879" y2="65126"/>
                        <a14:foregroundMark x1="35616" y1="65126" x2="35616" y2="65126"/>
                        <a14:foregroundMark x1="29821" y1="61450" x2="29821" y2="61450"/>
                        <a14:foregroundMark x1="24974" y1="63550" x2="24974" y2="63550"/>
                        <a14:foregroundMark x1="24131" y1="63866" x2="24131" y2="63866"/>
                        <a14:foregroundMark x1="25817" y1="67017" x2="25817" y2="67017"/>
                        <a14:foregroundMark x1="28662" y1="71744" x2="28662" y2="71744"/>
                        <a14:foregroundMark x1="28662" y1="69433" x2="28662" y2="69433"/>
                        <a14:foregroundMark x1="28240" y1="64916" x2="28240" y2="64916"/>
                        <a14:foregroundMark x1="27503" y1="62080" x2="27503" y2="62080"/>
                        <a14:foregroundMark x1="26027" y1="60609" x2="26027" y2="60609"/>
                        <a14:foregroundMark x1="25817" y1="69538" x2="25817" y2="69538"/>
                        <a14:foregroundMark x1="33720" y1="57143" x2="33720" y2="57143"/>
                        <a14:foregroundMark x1="66702" y1="36555" x2="66702" y2="36555"/>
                        <a14:foregroundMark x1="65437" y1="38340" x2="65437" y2="38340"/>
                        <a14:foregroundMark x1="63857" y1="39181" x2="63857" y2="39181"/>
                        <a14:foregroundMark x1="60274" y1="40966" x2="60274" y2="40966"/>
                        <a14:foregroundMark x1="57007" y1="35714" x2="57007" y2="35714"/>
                        <a14:foregroundMark x1="55321" y1="27731" x2="55321" y2="27731"/>
                        <a14:foregroundMark x1="59431" y1="25945" x2="59431" y2="25945"/>
                        <a14:foregroundMark x1="58061" y1="43592" x2="58061" y2="43592"/>
                        <a14:foregroundMark x1="64278" y1="45588" x2="64278" y2="45588"/>
                        <a14:foregroundMark x1="61538" y1="39916" x2="61538" y2="39916"/>
                        <a14:foregroundMark x1="70495" y1="40861" x2="70495" y2="408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3868" y="199655"/>
            <a:ext cx="1548051" cy="1552945"/>
          </a:xfrm>
          <a:prstGeom prst="rect">
            <a:avLst/>
          </a:prstGeom>
        </p:spPr>
      </p:pic>
      <p:sp>
        <p:nvSpPr>
          <p:cNvPr id="6" name="Picture Placeholder 5"/>
          <p:cNvSpPr>
            <a:spLocks noGrp="1"/>
          </p:cNvSpPr>
          <p:nvPr>
            <p:ph type="pic" idx="1"/>
          </p:nvPr>
        </p:nvSpPr>
        <p:spPr/>
      </p:sp>
    </p:spTree>
    <p:extLst>
      <p:ext uri="{BB962C8B-B14F-4D97-AF65-F5344CB8AC3E}">
        <p14:creationId xmlns:p14="http://schemas.microsoft.com/office/powerpoint/2010/main" val="1425174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67307" y="761131"/>
            <a:ext cx="9601202" cy="849956"/>
          </a:xfrm>
        </p:spPr>
        <p:txBody>
          <a:bodyPr>
            <a:normAutofit/>
          </a:bodyPr>
          <a:lstStyle/>
          <a:p>
            <a:pPr algn="ctr"/>
            <a:r>
              <a:rPr lang="en-US" sz="2400" b="1" dirty="0">
                <a:latin typeface="Sassoon Infant Std" panose="020B0503020103030203" pitchFamily="34" charset="0"/>
              </a:rPr>
              <a:t>The Hamble Class Team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504435" y="1976282"/>
            <a:ext cx="3212874" cy="45005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b="1" dirty="0">
                <a:latin typeface="Sassoon Infant Std" panose="020B0503020103030203" pitchFamily="34" charset="0"/>
              </a:rPr>
              <a:t>Mrs Holmes</a:t>
            </a:r>
          </a:p>
          <a:p>
            <a:pPr marL="0" indent="0" algn="ctr">
              <a:buNone/>
            </a:pPr>
            <a:r>
              <a:rPr lang="en-GB" sz="2400" dirty="0">
                <a:latin typeface="Sassoon Infant Std" panose="020B0503020103030203" pitchFamily="34" charset="0"/>
              </a:rPr>
              <a:t>Class </a:t>
            </a:r>
            <a:r>
              <a:rPr lang="en-GB" sz="2400" dirty="0" smtClean="0">
                <a:latin typeface="Sassoon Infant Std" panose="020B0503020103030203" pitchFamily="34" charset="0"/>
              </a:rPr>
              <a:t>Teacher</a:t>
            </a:r>
          </a:p>
          <a:p>
            <a:pPr marL="0" indent="0" algn="ctr">
              <a:buNone/>
            </a:pPr>
            <a:r>
              <a:rPr lang="en-US" sz="2400" b="1" dirty="0" smtClean="0">
                <a:latin typeface="Sassoon Infant Std" panose="020B0503020103030203" pitchFamily="34" charset="0"/>
              </a:rPr>
              <a:t>EY lead</a:t>
            </a:r>
            <a:endParaRPr lang="en-GB" sz="2400" b="1" dirty="0">
              <a:latin typeface="Sassoon Infant Std" panose="020B0503020103030203" pitchFamily="34" charset="0"/>
            </a:endParaRPr>
          </a:p>
        </p:txBody>
      </p:sp>
      <p:sp>
        <p:nvSpPr>
          <p:cNvPr id="15" name="Content Placeholder 4"/>
          <p:cNvSpPr>
            <a:spLocks noGrp="1"/>
          </p:cNvSpPr>
          <p:nvPr>
            <p:ph sz="half" idx="1"/>
          </p:nvPr>
        </p:nvSpPr>
        <p:spPr>
          <a:xfrm>
            <a:off x="3717309" y="3758475"/>
            <a:ext cx="3213100" cy="4500563"/>
          </a:xfrm>
        </p:spPr>
        <p:txBody>
          <a:bodyPr/>
          <a:lstStyle/>
          <a:p>
            <a:pPr marL="0" indent="0" algn="ctr">
              <a:buNone/>
            </a:pPr>
            <a:r>
              <a:rPr lang="en-GB" sz="2400" b="1" dirty="0">
                <a:latin typeface="Sassoon Infant Std" panose="020B0503020103030203" pitchFamily="34" charset="0"/>
              </a:rPr>
              <a:t>Mrs </a:t>
            </a:r>
            <a:r>
              <a:rPr lang="en-GB" sz="2400" b="1" dirty="0" err="1" smtClean="0">
                <a:latin typeface="Sassoon Infant Std" panose="020B0503020103030203" pitchFamily="34" charset="0"/>
              </a:rPr>
              <a:t>Bryder</a:t>
            </a:r>
            <a:endParaRPr lang="en-GB" sz="2400" b="1" dirty="0">
              <a:latin typeface="Sassoon Infant Std" panose="020B0503020103030203" pitchFamily="34" charset="0"/>
            </a:endParaRPr>
          </a:p>
          <a:p>
            <a:pPr marL="0" indent="0" algn="ctr">
              <a:buNone/>
            </a:pPr>
            <a:r>
              <a:rPr lang="en-GB" sz="2400" dirty="0">
                <a:latin typeface="Sassoon Infant Std" panose="020B0503020103030203" pitchFamily="34" charset="0"/>
              </a:rPr>
              <a:t>Teaching Assistant</a:t>
            </a:r>
          </a:p>
        </p:txBody>
      </p:sp>
      <p:sp>
        <p:nvSpPr>
          <p:cNvPr id="16" name="Content Placeholder 4"/>
          <p:cNvSpPr>
            <a:spLocks noGrp="1"/>
          </p:cNvSpPr>
          <p:nvPr>
            <p:ph sz="half" idx="1"/>
          </p:nvPr>
        </p:nvSpPr>
        <p:spPr>
          <a:xfrm>
            <a:off x="4045816" y="1745317"/>
            <a:ext cx="3212874" cy="45005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b="1" dirty="0">
                <a:latin typeface="Sassoon Infant Std" panose="020B0503020103030203" pitchFamily="34" charset="0"/>
              </a:rPr>
              <a:t>Mrs </a:t>
            </a:r>
            <a:r>
              <a:rPr lang="en-GB" sz="2400" b="1" dirty="0" smtClean="0">
                <a:latin typeface="Sassoon Infant Std" panose="020B0503020103030203" pitchFamily="34" charset="0"/>
              </a:rPr>
              <a:t>Barter</a:t>
            </a:r>
            <a:endParaRPr lang="en-GB" sz="2400" b="1" dirty="0">
              <a:latin typeface="Sassoon Infant Std" panose="020B0503020103030203" pitchFamily="34" charset="0"/>
            </a:endParaRPr>
          </a:p>
          <a:p>
            <a:pPr marL="0" indent="0" algn="ctr">
              <a:buNone/>
            </a:pPr>
            <a:r>
              <a:rPr lang="en-GB" sz="2400" dirty="0" smtClean="0">
                <a:latin typeface="Sassoon Infant Std" panose="020B0503020103030203" pitchFamily="34" charset="0"/>
              </a:rPr>
              <a:t>HLTA/</a:t>
            </a:r>
          </a:p>
          <a:p>
            <a:pPr marL="0" indent="0" algn="ctr">
              <a:buNone/>
            </a:pPr>
            <a:r>
              <a:rPr lang="en-GB" sz="2400" dirty="0" smtClean="0">
                <a:latin typeface="Sassoon Infant Std" panose="020B0503020103030203" pitchFamily="34" charset="0"/>
              </a:rPr>
              <a:t>pre school lead</a:t>
            </a:r>
            <a:endParaRPr lang="en-GB" sz="2400" b="1" dirty="0">
              <a:latin typeface="Sassoon Infant Std" panose="020B0503020103030203" pitchFamily="34" charset="0"/>
            </a:endParaRPr>
          </a:p>
        </p:txBody>
      </p:sp>
      <p:sp>
        <p:nvSpPr>
          <p:cNvPr id="13" name="Content Placeholder 4"/>
          <p:cNvSpPr>
            <a:spLocks noGrp="1"/>
          </p:cNvSpPr>
          <p:nvPr>
            <p:ph sz="half" idx="1"/>
          </p:nvPr>
        </p:nvSpPr>
        <p:spPr>
          <a:xfrm>
            <a:off x="7556088" y="3758474"/>
            <a:ext cx="3213100" cy="4500563"/>
          </a:xfrm>
        </p:spPr>
        <p:txBody>
          <a:bodyPr/>
          <a:lstStyle/>
          <a:p>
            <a:pPr marL="0" indent="0" algn="ctr">
              <a:buNone/>
            </a:pPr>
            <a:r>
              <a:rPr lang="en-GB" sz="2400" b="1" dirty="0">
                <a:latin typeface="Sassoon Infant Std" panose="020B0503020103030203" pitchFamily="34" charset="0"/>
              </a:rPr>
              <a:t>Mrs </a:t>
            </a:r>
            <a:r>
              <a:rPr lang="en-GB" sz="2400" b="1" dirty="0" smtClean="0">
                <a:latin typeface="Sassoon Infant Std" panose="020B0503020103030203" pitchFamily="34" charset="0"/>
              </a:rPr>
              <a:t>Brooking</a:t>
            </a:r>
            <a:endParaRPr lang="en-GB" sz="2400" b="1" dirty="0">
              <a:latin typeface="Sassoon Infant Std" panose="020B0503020103030203" pitchFamily="34" charset="0"/>
            </a:endParaRPr>
          </a:p>
          <a:p>
            <a:pPr marL="0" indent="0" algn="ctr">
              <a:buNone/>
            </a:pPr>
            <a:r>
              <a:rPr lang="en-GB" sz="2400" dirty="0">
                <a:latin typeface="Sassoon Infant Std" panose="020B0503020103030203" pitchFamily="34" charset="0"/>
              </a:rPr>
              <a:t>Teaching Assistant</a:t>
            </a:r>
          </a:p>
        </p:txBody>
      </p:sp>
      <p:sp>
        <p:nvSpPr>
          <p:cNvPr id="11" name="Content Placeholder 4"/>
          <p:cNvSpPr>
            <a:spLocks noGrp="1"/>
          </p:cNvSpPr>
          <p:nvPr>
            <p:ph sz="half" idx="1"/>
          </p:nvPr>
        </p:nvSpPr>
        <p:spPr>
          <a:xfrm>
            <a:off x="915633" y="3633686"/>
            <a:ext cx="3212874" cy="45005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b="1" dirty="0" smtClean="0">
                <a:latin typeface="Sassoon Infant Std" panose="020B0503020103030203" pitchFamily="34" charset="0"/>
              </a:rPr>
              <a:t>Mrs John</a:t>
            </a:r>
            <a:endParaRPr lang="en-GB" sz="2400" b="1" dirty="0">
              <a:latin typeface="Sassoon Infant Std" panose="020B0503020103030203" pitchFamily="34" charset="0"/>
            </a:endParaRPr>
          </a:p>
          <a:p>
            <a:pPr marL="0" indent="0" algn="ctr">
              <a:buNone/>
            </a:pPr>
            <a:r>
              <a:rPr lang="en-GB" sz="2400" dirty="0">
                <a:latin typeface="Sassoon Infant Std" panose="020B0503020103030203" pitchFamily="34" charset="0"/>
              </a:rPr>
              <a:t>Teaching Assistant</a:t>
            </a:r>
          </a:p>
          <a:p>
            <a:pPr marL="0" indent="0" algn="ctr">
              <a:buNone/>
            </a:pPr>
            <a:endParaRPr lang="en-GB" sz="2400" b="1" dirty="0">
              <a:latin typeface="Sassoon Infant Std" panose="020B0503020103030203" pitchFamily="34" charset="0"/>
            </a:endParaRPr>
          </a:p>
        </p:txBody>
      </p:sp>
      <p:sp>
        <p:nvSpPr>
          <p:cNvPr id="12" name="Content Placeholder 4"/>
          <p:cNvSpPr>
            <a:spLocks noGrp="1"/>
          </p:cNvSpPr>
          <p:nvPr>
            <p:ph sz="half" idx="1"/>
          </p:nvPr>
        </p:nvSpPr>
        <p:spPr>
          <a:xfrm>
            <a:off x="7700117" y="1976280"/>
            <a:ext cx="3213100" cy="45005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b="1" dirty="0">
                <a:latin typeface="Sassoon Infant Std" panose="020B0503020103030203" pitchFamily="34" charset="0"/>
              </a:rPr>
              <a:t>Mrs </a:t>
            </a:r>
            <a:r>
              <a:rPr lang="en-GB" sz="2400" b="1" dirty="0" err="1" smtClean="0">
                <a:latin typeface="Sassoon Infant Std" panose="020B0503020103030203" pitchFamily="34" charset="0"/>
              </a:rPr>
              <a:t>Tingley</a:t>
            </a:r>
            <a:endParaRPr lang="en-GB" sz="2400" b="1" dirty="0">
              <a:latin typeface="Sassoon Infant Std" panose="020B0503020103030203" pitchFamily="34" charset="0"/>
            </a:endParaRPr>
          </a:p>
          <a:p>
            <a:pPr marL="0" indent="0" algn="ctr">
              <a:buNone/>
            </a:pPr>
            <a:r>
              <a:rPr lang="en-GB" sz="2400" dirty="0" smtClean="0">
                <a:latin typeface="Sassoon Infant Std" panose="020B0503020103030203" pitchFamily="34" charset="0"/>
              </a:rPr>
              <a:t>Class Teacher</a:t>
            </a:r>
            <a:endParaRPr lang="en-GB" sz="2400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1208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93812" y="456331"/>
            <a:ext cx="9601202" cy="849956"/>
          </a:xfrm>
        </p:spPr>
        <p:txBody>
          <a:bodyPr/>
          <a:lstStyle/>
          <a:p>
            <a:pPr algn="ctr"/>
            <a:r>
              <a:rPr lang="en-US" b="1" dirty="0">
                <a:latin typeface="Sassoon Infant Std" panose="020B0503020103030203" pitchFamily="34" charset="0"/>
              </a:rPr>
              <a:t>What does my child need?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476103" y="1663337"/>
            <a:ext cx="9418911" cy="450056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dirty="0">
                <a:latin typeface="Sassoon Infant Std"/>
              </a:rPr>
              <a:t>Water bottle </a:t>
            </a:r>
            <a:r>
              <a:rPr lang="en-GB" sz="2400" dirty="0" smtClean="0">
                <a:latin typeface="Sassoon Infant Std"/>
              </a:rPr>
              <a:t>- named</a:t>
            </a:r>
            <a:endParaRPr lang="en-GB" sz="2400" dirty="0">
              <a:latin typeface="Sassoon Infant Std" panose="020B0503020103030203" pitchFamily="34" charset="0"/>
            </a:endParaRPr>
          </a:p>
          <a:p>
            <a:r>
              <a:rPr lang="en-GB" sz="2400" dirty="0">
                <a:latin typeface="Sassoon Infant Std"/>
              </a:rPr>
              <a:t>Book bag – reading </a:t>
            </a:r>
            <a:r>
              <a:rPr lang="en-GB" sz="2400" dirty="0" smtClean="0">
                <a:latin typeface="Sassoon Infant Std"/>
              </a:rPr>
              <a:t>record / home contact book</a:t>
            </a:r>
            <a:endParaRPr lang="en-GB" sz="2400" dirty="0">
              <a:latin typeface="Sassoon Infant Std"/>
            </a:endParaRPr>
          </a:p>
          <a:p>
            <a:r>
              <a:rPr lang="en-GB" sz="2400" dirty="0">
                <a:latin typeface="Sassoon Infant Std"/>
              </a:rPr>
              <a:t>Lunchbox – if applicable </a:t>
            </a:r>
            <a:endParaRPr lang="en-GB" sz="2400" dirty="0">
              <a:latin typeface="Sassoon Infant Std" panose="020B0503020103030203" pitchFamily="34" charset="0"/>
            </a:endParaRPr>
          </a:p>
          <a:p>
            <a:r>
              <a:rPr lang="en-GB" sz="2400" dirty="0">
                <a:latin typeface="Sassoon Infant Std" panose="020B0503020103030203" pitchFamily="34" charset="0"/>
              </a:rPr>
              <a:t>A healthy snack if desired </a:t>
            </a:r>
            <a:r>
              <a:rPr lang="en-GB" sz="2400" dirty="0" smtClean="0">
                <a:latin typeface="Sassoon Infant Std" panose="020B0503020103030203" pitchFamily="34" charset="0"/>
              </a:rPr>
              <a:t>(fruit, yoghurt, crackers, cheese) - fruit </a:t>
            </a:r>
            <a:r>
              <a:rPr lang="en-GB" sz="2400" dirty="0">
                <a:latin typeface="Sassoon Infant Std" panose="020B0503020103030203" pitchFamily="34" charset="0"/>
              </a:rPr>
              <a:t>is provided by the school for break </a:t>
            </a:r>
            <a:r>
              <a:rPr lang="en-GB" sz="2400" dirty="0" smtClean="0">
                <a:latin typeface="Sassoon Infant Std" panose="020B0503020103030203" pitchFamily="34" charset="0"/>
              </a:rPr>
              <a:t>times</a:t>
            </a:r>
          </a:p>
          <a:p>
            <a:r>
              <a:rPr lang="en-GB" sz="2400" dirty="0" smtClean="0">
                <a:latin typeface="Sassoon Infant Std" panose="020B0503020103030203" pitchFamily="34" charset="0"/>
              </a:rPr>
              <a:t>Bag of spare clothes including </a:t>
            </a:r>
            <a:r>
              <a:rPr lang="en-GB" sz="2400" dirty="0" smtClean="0">
                <a:latin typeface="Sassoon Infant Std" panose="020B0503020103030203" pitchFamily="34" charset="0"/>
              </a:rPr>
              <a:t>underwear – all named</a:t>
            </a:r>
            <a:endParaRPr lang="en-GB" sz="2400" dirty="0" smtClean="0">
              <a:latin typeface="Sassoon Infant Std" panose="020B0503020103030203" pitchFamily="34" charset="0"/>
            </a:endParaRPr>
          </a:p>
          <a:p>
            <a:r>
              <a:rPr lang="en-GB" sz="2400" dirty="0" smtClean="0">
                <a:latin typeface="Sassoon Infant Std" panose="020B0503020103030203" pitchFamily="34" charset="0"/>
              </a:rPr>
              <a:t>Wellies</a:t>
            </a:r>
          </a:p>
          <a:p>
            <a:endParaRPr lang="en-GB" sz="2400" dirty="0">
              <a:latin typeface="Sassoon Infant Std" panose="020B0503020103030203" pitchFamily="34" charset="0"/>
            </a:endParaRPr>
          </a:p>
          <a:p>
            <a:pPr marL="0" indent="0" algn="just">
              <a:buNone/>
            </a:pPr>
            <a:endParaRPr lang="en-GB" sz="2400" dirty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94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"/>
          <p:cNvSpPr txBox="1">
            <a:spLocks noGrp="1"/>
          </p:cNvSpPr>
          <p:nvPr>
            <p:ph type="title"/>
          </p:nvPr>
        </p:nvSpPr>
        <p:spPr>
          <a:xfrm>
            <a:off x="1981200" y="387350"/>
            <a:ext cx="8229600" cy="785812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vert="horz" wrap="square" lIns="180000" tIns="144000" rIns="180000" bIns="180000" rtlCol="0" anchor="ctr" anchorCtr="0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buClr>
                <a:srgbClr val="241A6E"/>
              </a:buClr>
              <a:buSzPts val="3600"/>
            </a:pPr>
            <a:r>
              <a:rPr lang="en-US" sz="3400" b="1" dirty="0">
                <a:solidFill>
                  <a:srgbClr val="241A6E"/>
                </a:solidFill>
                <a:sym typeface="Calibri"/>
              </a:rPr>
              <a:t>Areas of Learning</a:t>
            </a:r>
            <a:endParaRPr sz="3400" dirty="0"/>
          </a:p>
        </p:txBody>
      </p:sp>
      <p:sp>
        <p:nvSpPr>
          <p:cNvPr id="109" name="Google Shape;109;p3"/>
          <p:cNvSpPr txBox="1"/>
          <p:nvPr/>
        </p:nvSpPr>
        <p:spPr>
          <a:xfrm>
            <a:off x="-2903537" y="1171575"/>
            <a:ext cx="184150" cy="36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buClr>
                <a:srgbClr val="000000"/>
              </a:buClr>
              <a:defRPr/>
            </a:pPr>
            <a:endParaRPr ker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6640" y="5392740"/>
            <a:ext cx="1461361" cy="1465261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1981200" y="1600201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rtlCol="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432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D7FC3"/>
              </a:buClr>
              <a:buSzPts val="1350"/>
              <a:buFont typeface="Arial"/>
              <a:buChar char="•"/>
              <a:defRPr sz="2800" b="0" i="0" u="none" strike="noStrike" cap="none">
                <a:solidFill>
                  <a:srgbClr val="40404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14325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D7FC3"/>
              </a:buClr>
              <a:buSzPts val="1350"/>
              <a:buFont typeface="Noto Sans Symbols"/>
              <a:buChar char="✔"/>
              <a:defRPr sz="2800" b="0" i="0" u="none" strike="noStrike" cap="none">
                <a:solidFill>
                  <a:srgbClr val="40404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14325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D7FC3"/>
              </a:buClr>
              <a:buSzPts val="1350"/>
              <a:buFont typeface="Noto Sans Symbols"/>
              <a:buChar char="✔"/>
              <a:defRPr sz="2800" b="0" i="0" u="none" strike="noStrike" cap="none">
                <a:solidFill>
                  <a:srgbClr val="40404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D7FC3"/>
              </a:buClr>
              <a:buSzPts val="1350"/>
              <a:buFont typeface="Arial"/>
              <a:buChar char="–"/>
              <a:defRPr sz="2800" b="0" i="0" u="none" strike="noStrike" cap="none">
                <a:solidFill>
                  <a:srgbClr val="40404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2D7FC3"/>
              </a:buClr>
              <a:buSzPts val="1350"/>
              <a:buFont typeface="Arial"/>
              <a:buChar char="»"/>
              <a:defRPr sz="2800" b="0" i="0" u="none" strike="noStrike" cap="none">
                <a:solidFill>
                  <a:srgbClr val="40404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>
              <a:buNone/>
              <a:defRPr/>
            </a:pPr>
            <a:r>
              <a:rPr lang="en-GB" b="1" u="sng" kern="0">
                <a:latin typeface="Sassoon Infant Std" panose="020B0503020103030203" pitchFamily="34" charset="0"/>
              </a:rPr>
              <a:t>Prime Areas: </a:t>
            </a:r>
          </a:p>
          <a:p>
            <a:pPr marL="0" indent="0">
              <a:buNone/>
              <a:defRPr/>
            </a:pPr>
            <a:r>
              <a:rPr lang="en-GB" kern="0">
                <a:latin typeface="Sassoon Infant Std" panose="020B0503020103030203" pitchFamily="34" charset="0"/>
              </a:rPr>
              <a:t>1. Personal, Social and Emotional Development (PSED)</a:t>
            </a:r>
          </a:p>
          <a:p>
            <a:pPr marL="0" indent="0">
              <a:buNone/>
              <a:defRPr/>
            </a:pPr>
            <a:r>
              <a:rPr lang="en-GB" kern="0">
                <a:latin typeface="Sassoon Infant Std" panose="020B0503020103030203" pitchFamily="34" charset="0"/>
              </a:rPr>
              <a:t>2. Communication and Language (CL)</a:t>
            </a:r>
          </a:p>
          <a:p>
            <a:pPr marL="0" indent="0">
              <a:buNone/>
              <a:defRPr/>
            </a:pPr>
            <a:r>
              <a:rPr lang="en-GB" kern="0">
                <a:latin typeface="Sassoon Infant Std" panose="020B0503020103030203" pitchFamily="34" charset="0"/>
              </a:rPr>
              <a:t>3. Physical Development (PD)</a:t>
            </a:r>
          </a:p>
          <a:p>
            <a:pPr marL="0" indent="0">
              <a:buNone/>
              <a:defRPr/>
            </a:pPr>
            <a:r>
              <a:rPr lang="en-GB" b="1" u="sng" kern="0">
                <a:latin typeface="Sassoon Infant Std" panose="020B0503020103030203" pitchFamily="34" charset="0"/>
              </a:rPr>
              <a:t>Specific Areas:</a:t>
            </a:r>
          </a:p>
          <a:p>
            <a:pPr marL="0" indent="0">
              <a:buNone/>
              <a:defRPr/>
            </a:pPr>
            <a:r>
              <a:rPr lang="en-GB" kern="0">
                <a:latin typeface="Sassoon Infant Std" panose="020B0503020103030203" pitchFamily="34" charset="0"/>
              </a:rPr>
              <a:t>4. Literacy (L)</a:t>
            </a:r>
          </a:p>
          <a:p>
            <a:pPr marL="0" indent="0">
              <a:buNone/>
              <a:defRPr/>
            </a:pPr>
            <a:r>
              <a:rPr lang="en-GB" kern="0">
                <a:latin typeface="Sassoon Infant Std" panose="020B0503020103030203" pitchFamily="34" charset="0"/>
              </a:rPr>
              <a:t>5. Mathematics (M)</a:t>
            </a:r>
          </a:p>
          <a:p>
            <a:pPr marL="0" indent="0">
              <a:buNone/>
              <a:defRPr/>
            </a:pPr>
            <a:r>
              <a:rPr lang="en-GB" kern="0">
                <a:latin typeface="Sassoon Infant Std" panose="020B0503020103030203" pitchFamily="34" charset="0"/>
              </a:rPr>
              <a:t>6. Understanding the World (UW)</a:t>
            </a:r>
          </a:p>
          <a:p>
            <a:pPr marL="0" indent="0">
              <a:buNone/>
              <a:defRPr/>
            </a:pPr>
            <a:r>
              <a:rPr lang="en-GB" kern="0">
                <a:latin typeface="Sassoon Infant Std" panose="020B0503020103030203" pitchFamily="34" charset="0"/>
              </a:rPr>
              <a:t>7. Expressive Arts and Design (EAD)</a:t>
            </a:r>
            <a:endParaRPr lang="en-GB" kern="0" dirty="0">
              <a:latin typeface="Sassoon Infant Std" panose="020B0503020103030203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0177" y="3140969"/>
            <a:ext cx="2702967" cy="2019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709731"/>
      </p:ext>
    </p:extLst>
  </p:cSld>
  <p:clrMapOvr>
    <a:masterClrMapping/>
  </p:clrMapOvr>
  <p:transition>
    <p:pu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1391984" y="2693208"/>
            <a:ext cx="7210233" cy="1404611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1981200" y="2767013"/>
            <a:ext cx="8229600" cy="1143000"/>
          </a:xfrm>
        </p:spPr>
        <p:txBody>
          <a:bodyPr/>
          <a:lstStyle/>
          <a:p>
            <a:r>
              <a:rPr lang="en-GB" sz="3200" b="1" dirty="0">
                <a:solidFill>
                  <a:srgbClr val="002060"/>
                </a:solidFill>
                <a:latin typeface="Sassoon Infant Std" panose="020B0503020103030203" pitchFamily="34" charset="0"/>
              </a:rPr>
              <a:t>Communication and Language</a:t>
            </a:r>
          </a:p>
        </p:txBody>
      </p:sp>
      <p:sp>
        <p:nvSpPr>
          <p:cNvPr id="22534" name="TextBox 14"/>
          <p:cNvSpPr txBox="1">
            <a:spLocks noChangeArrowheads="1"/>
          </p:cNvSpPr>
          <p:nvPr/>
        </p:nvSpPr>
        <p:spPr bwMode="auto">
          <a:xfrm>
            <a:off x="3006215" y="376495"/>
            <a:ext cx="589295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latin typeface="Sassoon Infant Std" panose="020B0503020103030203" pitchFamily="34" charset="0"/>
              </a:rPr>
              <a:t>Listening, Attention and Understanding </a:t>
            </a:r>
          </a:p>
        </p:txBody>
      </p:sp>
      <p:sp>
        <p:nvSpPr>
          <p:cNvPr id="22536" name="TextBox 16"/>
          <p:cNvSpPr txBox="1">
            <a:spLocks noChangeArrowheads="1"/>
          </p:cNvSpPr>
          <p:nvPr/>
        </p:nvSpPr>
        <p:spPr bwMode="auto">
          <a:xfrm>
            <a:off x="4799856" y="4051393"/>
            <a:ext cx="396019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latin typeface="Sassoon Infant Std" panose="020B0503020103030203" pitchFamily="34" charset="0"/>
              </a:rPr>
              <a:t>Speaking</a:t>
            </a:r>
          </a:p>
          <a:p>
            <a:pPr algn="ctr"/>
            <a:endParaRPr lang="en-GB" sz="2800" dirty="0">
              <a:latin typeface="Twinkl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58176" y="920612"/>
            <a:ext cx="644942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Sassoon Infant Std" panose="020B0503020103030203" pitchFamily="34" charset="0"/>
                <a:cs typeface="Calibri" panose="020F0502020204030204" pitchFamily="34" charset="0"/>
              </a:rPr>
              <a:t>Listening in small and large groups.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Sassoon Infant Std" panose="020B0503020103030203" pitchFamily="34" charset="0"/>
                <a:cs typeface="Calibri" panose="020F0502020204030204" pitchFamily="34" charset="0"/>
              </a:rPr>
              <a:t>Story time – being able to listen attentively and respond to what they hear.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Sassoon Infant Std" panose="020B0503020103030203" pitchFamily="34" charset="0"/>
                <a:cs typeface="Calibri" panose="020F0502020204030204" pitchFamily="34" charset="0"/>
              </a:rPr>
              <a:t>Sharing conversations with adults and peers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Sassoon Infant Std" panose="020B0503020103030203" pitchFamily="34" charset="0"/>
                <a:cs typeface="Calibri" panose="020F0502020204030204" pitchFamily="34" charset="0"/>
              </a:rPr>
              <a:t>Following instructions.</a:t>
            </a:r>
            <a:endParaRPr lang="en-GB" sz="2000" dirty="0">
              <a:latin typeface="Sassoon Infant Std" panose="020B0503020103030203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773996" y="4528445"/>
            <a:ext cx="68042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Sassoon Infant Std" panose="020B0503020103030203" pitchFamily="34" charset="0"/>
                <a:cs typeface="Calibri" panose="020F0502020204030204" pitchFamily="34" charset="0"/>
              </a:rPr>
              <a:t>show and tell – sharing their experiences or skills.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Sassoon Infant Std" panose="020B0503020103030203" pitchFamily="34" charset="0"/>
                <a:cs typeface="Calibri" panose="020F0502020204030204" pitchFamily="34" charset="0"/>
              </a:rPr>
              <a:t>Treasure boxes – Autumn term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Sassoon Infant Std" panose="020B0503020103030203" pitchFamily="34" charset="0"/>
                <a:cs typeface="Calibri" panose="020F0502020204030204" pitchFamily="34" charset="0"/>
              </a:rPr>
              <a:t>Circle time - participate in small groups, class and one-to –one discussions.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Sassoon Infant Std" panose="020B0503020103030203" pitchFamily="34" charset="0"/>
                <a:cs typeface="Calibri" panose="020F0502020204030204" pitchFamily="34" charset="0"/>
              </a:rPr>
              <a:t>Provocation stations – high quality interactions planned by the team based on topics and children’s interests.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13756" y="6404788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Communication and language is embedded within every part of the framework. </a:t>
            </a:r>
            <a:endParaRPr lang="en-GB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0720" y="4026872"/>
            <a:ext cx="1850496" cy="1204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042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2558176" y="2505403"/>
            <a:ext cx="7210233" cy="1404611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3362931" y="2746919"/>
            <a:ext cx="8229600" cy="1143000"/>
          </a:xfrm>
        </p:spPr>
        <p:txBody>
          <a:bodyPr/>
          <a:lstStyle/>
          <a:p>
            <a:r>
              <a:rPr lang="en-GB" sz="3200" b="1" dirty="0">
                <a:solidFill>
                  <a:srgbClr val="002060"/>
                </a:solidFill>
                <a:latin typeface="Sassoon Infant Std" panose="020B0503020103030203" pitchFamily="34" charset="0"/>
              </a:rPr>
              <a:t>Personal, Social and Emotional</a:t>
            </a:r>
            <a:br>
              <a:rPr lang="en-GB" sz="3200" b="1" dirty="0">
                <a:solidFill>
                  <a:srgbClr val="002060"/>
                </a:solidFill>
                <a:latin typeface="Sassoon Infant Std" panose="020B0503020103030203" pitchFamily="34" charset="0"/>
              </a:rPr>
            </a:br>
            <a:r>
              <a:rPr lang="en-GB" sz="3200" b="1" dirty="0">
                <a:solidFill>
                  <a:srgbClr val="002060"/>
                </a:solidFill>
                <a:latin typeface="Sassoon Infant Std" panose="020B0503020103030203" pitchFamily="34" charset="0"/>
              </a:rPr>
              <a:t> Development</a:t>
            </a:r>
          </a:p>
        </p:txBody>
      </p:sp>
      <p:sp>
        <p:nvSpPr>
          <p:cNvPr id="22534" name="TextBox 14"/>
          <p:cNvSpPr txBox="1">
            <a:spLocks noChangeArrowheads="1"/>
          </p:cNvSpPr>
          <p:nvPr/>
        </p:nvSpPr>
        <p:spPr bwMode="auto">
          <a:xfrm>
            <a:off x="2215603" y="561062"/>
            <a:ext cx="223971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800" b="1" dirty="0">
                <a:latin typeface="Sassoon Infant Std" panose="020B0503020103030203" pitchFamily="34" charset="0"/>
              </a:rPr>
              <a:t>Self regulation</a:t>
            </a:r>
          </a:p>
        </p:txBody>
      </p:sp>
      <p:sp>
        <p:nvSpPr>
          <p:cNvPr id="22536" name="TextBox 16"/>
          <p:cNvSpPr txBox="1">
            <a:spLocks noChangeArrowheads="1"/>
          </p:cNvSpPr>
          <p:nvPr/>
        </p:nvSpPr>
        <p:spPr bwMode="auto">
          <a:xfrm>
            <a:off x="4183195" y="4171624"/>
            <a:ext cx="39601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sz="2800" b="1" dirty="0">
                <a:latin typeface="Sassoon Infant Std" panose="020B0503020103030203" pitchFamily="34" charset="0"/>
              </a:rPr>
              <a:t>Building relationships</a:t>
            </a:r>
            <a:r>
              <a:rPr lang="en-GB" sz="2800" dirty="0">
                <a:latin typeface="Sassoon Infant Std" panose="020B0503020103030203" pitchFamily="34" charset="0"/>
              </a:rPr>
              <a:t> </a:t>
            </a:r>
          </a:p>
        </p:txBody>
      </p:sp>
      <p:sp>
        <p:nvSpPr>
          <p:cNvPr id="3" name="Rectangle 2"/>
          <p:cNvSpPr/>
          <p:nvPr/>
        </p:nvSpPr>
        <p:spPr>
          <a:xfrm>
            <a:off x="7477731" y="218175"/>
            <a:ext cx="22958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Sassoon Infant Std" panose="020B0503020103030203" pitchFamily="34" charset="0"/>
              </a:rPr>
              <a:t>Managing self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769616" y="1084282"/>
            <a:ext cx="25306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Show an understanding of their own feelings.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The ability to wait for what they want</a:t>
            </a:r>
            <a:r>
              <a:rPr lang="en-US" dirty="0">
                <a:latin typeface="Sassoon Infant Std" panose="020B0503020103030203" pitchFamily="34" charset="0"/>
              </a:rPr>
              <a:t>.</a:t>
            </a:r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5097" y="218175"/>
            <a:ext cx="1576388" cy="156938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320136" y="652271"/>
            <a:ext cx="32465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</a:rPr>
              <a:t>Confident to try new activities (Forest School, PE).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</a:rPr>
              <a:t>Healthy eating – being introduced to different food.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</a:rPr>
              <a:t>Can get changed for PE independently. </a:t>
            </a:r>
            <a:endParaRPr lang="en-GB" dirty="0">
              <a:latin typeface="Sassoon Infant Std" panose="020B0503020103030203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24323" y="5085185"/>
            <a:ext cx="41876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Taking turns.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Positive relationships with adults and peers.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Sensitive to others’ needs.</a:t>
            </a:r>
            <a:endParaRPr lang="en-GB" dirty="0">
              <a:latin typeface="Sassoon Infant Std" panose="020B0503020103030203" pitchFamily="34" charset="0"/>
              <a:cs typeface="Calibri" panose="020F050202020403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7529" y="4020724"/>
            <a:ext cx="1876425" cy="24384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1195" y="3995593"/>
            <a:ext cx="2100064" cy="1030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837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2558176" y="2636208"/>
            <a:ext cx="7210233" cy="1404611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3695700" y="2738102"/>
            <a:ext cx="8229600" cy="1143000"/>
          </a:xfrm>
        </p:spPr>
        <p:txBody>
          <a:bodyPr/>
          <a:lstStyle/>
          <a:p>
            <a:r>
              <a:rPr lang="en-GB" sz="3200" b="1" dirty="0">
                <a:solidFill>
                  <a:srgbClr val="002060"/>
                </a:solidFill>
                <a:latin typeface="+mn-lt"/>
              </a:rPr>
              <a:t>Physical Development</a:t>
            </a:r>
          </a:p>
        </p:txBody>
      </p:sp>
      <p:sp>
        <p:nvSpPr>
          <p:cNvPr id="22534" name="TextBox 14"/>
          <p:cNvSpPr txBox="1">
            <a:spLocks noChangeArrowheads="1"/>
          </p:cNvSpPr>
          <p:nvPr/>
        </p:nvSpPr>
        <p:spPr bwMode="auto">
          <a:xfrm>
            <a:off x="4223792" y="353459"/>
            <a:ext cx="268695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800" b="1" dirty="0">
                <a:latin typeface="Sassoon Infant Std" panose="020B0503020103030203" pitchFamily="34" charset="0"/>
              </a:rPr>
              <a:t>Gross motor skills</a:t>
            </a:r>
          </a:p>
        </p:txBody>
      </p:sp>
      <p:sp>
        <p:nvSpPr>
          <p:cNvPr id="3" name="Rectangle 2"/>
          <p:cNvSpPr/>
          <p:nvPr/>
        </p:nvSpPr>
        <p:spPr>
          <a:xfrm>
            <a:off x="4871864" y="4261165"/>
            <a:ext cx="248978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Sassoon Infant Std" panose="020B0503020103030203" pitchFamily="34" charset="0"/>
              </a:rPr>
              <a:t>Fine motor skills</a:t>
            </a:r>
          </a:p>
          <a:p>
            <a:endParaRPr lang="en-GB" sz="2800" b="1" dirty="0">
              <a:latin typeface="Twinkl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14720" y="868878"/>
            <a:ext cx="45365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Ability to move energetically – running, jumping, dancing, hopping, skipping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Coordination / balance.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Negotiate space and obstacles safely.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Climbing.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Big movements! </a:t>
            </a:r>
            <a:endParaRPr lang="en-GB" dirty="0">
              <a:latin typeface="Sassoon Infant Std" panose="020B0503020103030203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54183" y="5103674"/>
            <a:ext cx="493726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Hold a pencil using the tripod grip.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Use a range of small tools; scissors.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Small, more controlled movements.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Starting to take care when drawing.</a:t>
            </a:r>
          </a:p>
          <a:p>
            <a:endParaRPr lang="en-US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4384" y="272737"/>
            <a:ext cx="2143125" cy="21431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9514" y="182480"/>
            <a:ext cx="2143125" cy="21431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1919" y="3878384"/>
            <a:ext cx="1949388" cy="129722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50917" y="4738217"/>
            <a:ext cx="2081060" cy="155878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58802" y="5210099"/>
            <a:ext cx="16002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312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4034087" y="2819152"/>
            <a:ext cx="4500376" cy="1107159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1981200" y="2767013"/>
            <a:ext cx="8229600" cy="1143000"/>
          </a:xfrm>
        </p:spPr>
        <p:txBody>
          <a:bodyPr/>
          <a:lstStyle/>
          <a:p>
            <a:r>
              <a:rPr lang="en-GB" sz="3200" b="1" dirty="0">
                <a:solidFill>
                  <a:srgbClr val="002060"/>
                </a:solidFill>
                <a:latin typeface="Sassoon Infant Std" panose="020B0503020103030203" pitchFamily="34" charset="0"/>
              </a:rPr>
              <a:t>Literacy </a:t>
            </a:r>
          </a:p>
        </p:txBody>
      </p:sp>
      <p:sp>
        <p:nvSpPr>
          <p:cNvPr id="22534" name="TextBox 14"/>
          <p:cNvSpPr txBox="1">
            <a:spLocks noChangeArrowheads="1"/>
          </p:cNvSpPr>
          <p:nvPr/>
        </p:nvSpPr>
        <p:spPr bwMode="auto">
          <a:xfrm>
            <a:off x="2279577" y="319442"/>
            <a:ext cx="235673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800" b="1" dirty="0">
                <a:latin typeface="Sassoon Infant Std" panose="020B0503020103030203" pitchFamily="34" charset="0"/>
              </a:rPr>
              <a:t>Comprehension</a:t>
            </a:r>
          </a:p>
        </p:txBody>
      </p:sp>
      <p:sp>
        <p:nvSpPr>
          <p:cNvPr id="22536" name="TextBox 16"/>
          <p:cNvSpPr txBox="1">
            <a:spLocks noChangeArrowheads="1"/>
          </p:cNvSpPr>
          <p:nvPr/>
        </p:nvSpPr>
        <p:spPr bwMode="auto">
          <a:xfrm>
            <a:off x="4115904" y="4437112"/>
            <a:ext cx="39601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latin typeface="Sassoon Infant Std" panose="020B0503020103030203" pitchFamily="34" charset="0"/>
              </a:rPr>
              <a:t>Writing</a:t>
            </a:r>
            <a:r>
              <a:rPr lang="en-GB" sz="2800" b="1" dirty="0"/>
              <a:t> </a:t>
            </a:r>
            <a:r>
              <a:rPr lang="en-GB" sz="2800" dirty="0">
                <a:latin typeface="Twinkl" pitchFamily="2" charset="0"/>
              </a:rPr>
              <a:t> </a:t>
            </a:r>
          </a:p>
        </p:txBody>
      </p:sp>
      <p:sp>
        <p:nvSpPr>
          <p:cNvPr id="3" name="Rectangle 2"/>
          <p:cNvSpPr/>
          <p:nvPr/>
        </p:nvSpPr>
        <p:spPr>
          <a:xfrm>
            <a:off x="7666514" y="319442"/>
            <a:ext cx="22589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Sassoon Infant Std" panose="020B0503020103030203" pitchFamily="34" charset="0"/>
              </a:rPr>
              <a:t>Word reading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951825" y="802999"/>
            <a:ext cx="528688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Anticipate key events in stories. I wonder what might happen next…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Fiction and non fiction, poems, nursery rhymes.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Story telling language – traditional tales.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Sassoon Infant Std" panose="020B0503020103030203" pitchFamily="34" charset="0"/>
                <a:cs typeface="Calibri" panose="020F0502020204030204" pitchFamily="34" charset="0"/>
              </a:rPr>
              <a:t>Use and understand recently introduced vocabulary during discussions about stories, non-fiction, rhymes and poems and during role-play. </a:t>
            </a:r>
            <a:endParaRPr lang="en-US" dirty="0">
              <a:latin typeface="Sassoon Infant Std" panose="020B0503020103030203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7238709" y="787827"/>
            <a:ext cx="329893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Song of Sounds phonics scheme.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Use their phonic knowledge to sound out and blend.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>
                <a:latin typeface="Sassoon Infant Std" panose="020B0503020103030203" pitchFamily="34" charset="0"/>
                <a:cs typeface="Calibri" panose="020F0502020204030204" pitchFamily="34" charset="0"/>
              </a:rPr>
              <a:t>Recognise</a:t>
            </a: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 tricky words (the, to, my, was). 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668254" y="4978179"/>
            <a:ext cx="49196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Letter formation.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Use phonics to sound out and write words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Spell a few tricky words from memory (the, was, my) and spell words using their phonics.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Write sentences that can be read by others.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>
                <a:latin typeface="Sassoon Infant Std" panose="020B0503020103030203" pitchFamily="34" charset="0"/>
                <a:cs typeface="Calibri" panose="020F0502020204030204" pitchFamily="34" charset="0"/>
              </a:rPr>
              <a:t>Slinfold</a:t>
            </a: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 Writing Approach </a:t>
            </a:r>
            <a:endParaRPr lang="en-GB" dirty="0">
              <a:latin typeface="Sassoon Infant Std" panose="020B0503020103030203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8668" y="3516893"/>
            <a:ext cx="1939473" cy="14471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2300" y="2910812"/>
            <a:ext cx="1655955" cy="10154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94992" y="4461973"/>
            <a:ext cx="1547996" cy="2253412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4636312" y="275845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dirty="0" smtClean="0">
                <a:solidFill>
                  <a:srgbClr val="002060"/>
                </a:solidFill>
                <a:latin typeface="Sassoon Infant Std" panose="020B0503020103030203" pitchFamily="34" charset="0"/>
              </a:rPr>
              <a:t>Literacy development</a:t>
            </a:r>
            <a:endParaRPr lang="en-GB" sz="3200" b="1" dirty="0">
              <a:solidFill>
                <a:srgbClr val="002060"/>
              </a:solidFill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448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2558176" y="2505403"/>
            <a:ext cx="7210233" cy="1404611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4956791" y="2480166"/>
            <a:ext cx="8229600" cy="1143000"/>
          </a:xfrm>
        </p:spPr>
        <p:txBody>
          <a:bodyPr/>
          <a:lstStyle/>
          <a:p>
            <a:r>
              <a:rPr lang="en-GB" sz="3200" b="1" dirty="0">
                <a:solidFill>
                  <a:srgbClr val="002060"/>
                </a:solidFill>
                <a:latin typeface="Sassoon Infant Std" panose="020B0503020103030203" pitchFamily="34" charset="0"/>
              </a:rPr>
              <a:t>Mathematics</a:t>
            </a:r>
          </a:p>
        </p:txBody>
      </p:sp>
      <p:sp>
        <p:nvSpPr>
          <p:cNvPr id="22534" name="TextBox 14"/>
          <p:cNvSpPr txBox="1">
            <a:spLocks noChangeArrowheads="1"/>
          </p:cNvSpPr>
          <p:nvPr/>
        </p:nvSpPr>
        <p:spPr bwMode="auto">
          <a:xfrm>
            <a:off x="2207568" y="197513"/>
            <a:ext cx="130676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800" b="1" dirty="0">
                <a:latin typeface="Sassoon Infant Std" panose="020B0503020103030203" pitchFamily="34" charset="0"/>
              </a:rPr>
              <a:t>Number</a:t>
            </a:r>
          </a:p>
        </p:txBody>
      </p:sp>
      <p:sp>
        <p:nvSpPr>
          <p:cNvPr id="3" name="Rectangle 2"/>
          <p:cNvSpPr/>
          <p:nvPr/>
        </p:nvSpPr>
        <p:spPr>
          <a:xfrm>
            <a:off x="4655841" y="4365104"/>
            <a:ext cx="29819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Sassoon Infant Std" panose="020B0503020103030203" pitchFamily="34" charset="0"/>
              </a:rPr>
              <a:t>Numerical patterns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924592" y="720734"/>
            <a:ext cx="43924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A deeper understanding of numbers to 10, including the composition of each number.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>
                <a:latin typeface="Sassoon Infant Std" panose="020B0503020103030203" pitchFamily="34" charset="0"/>
                <a:cs typeface="Calibri" panose="020F0502020204030204" pitchFamily="34" charset="0"/>
              </a:rPr>
              <a:t>Subitise</a:t>
            </a: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 up to 5 (</a:t>
            </a:r>
            <a:r>
              <a:rPr lang="en-US" dirty="0" err="1">
                <a:latin typeface="Sassoon Infant Std" panose="020B0503020103030203" pitchFamily="34" charset="0"/>
                <a:cs typeface="Calibri" panose="020F0502020204030204" pitchFamily="34" charset="0"/>
              </a:rPr>
              <a:t>recognise</a:t>
            </a: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 quantities without counting)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Automatically recall numbers bonds to 5 (to 10).</a:t>
            </a:r>
            <a:endParaRPr lang="en-GB" dirty="0">
              <a:latin typeface="Sassoon Infant Std" panose="020B0503020103030203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7727" y="587898"/>
            <a:ext cx="2657475" cy="17240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31904" y="5229200"/>
            <a:ext cx="511256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Verbally count to 20.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>
                <a:latin typeface="Sassoon Infant Std" panose="020B0503020103030203" pitchFamily="34" charset="0"/>
                <a:cs typeface="Calibri" panose="020F0502020204030204" pitchFamily="34" charset="0"/>
              </a:rPr>
              <a:t>Recognise</a:t>
            </a: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 the counting system.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Compare quantities up to 10 in different contexts (one more, one less, more, fewer, sharing, doubling, odd and even).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7529" y="3970947"/>
            <a:ext cx="2546399" cy="122984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07569" y="5569260"/>
            <a:ext cx="1852957" cy="1028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935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2504679" y="2839731"/>
            <a:ext cx="7210233" cy="1404611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3416520" y="2924414"/>
            <a:ext cx="8229600" cy="1143000"/>
          </a:xfrm>
        </p:spPr>
        <p:txBody>
          <a:bodyPr/>
          <a:lstStyle/>
          <a:p>
            <a:r>
              <a:rPr lang="en-GB" sz="3200" b="1" dirty="0">
                <a:solidFill>
                  <a:srgbClr val="002060"/>
                </a:solidFill>
                <a:latin typeface="Sassoon Infant Std" panose="020B0503020103030203" pitchFamily="34" charset="0"/>
              </a:rPr>
              <a:t>Understanding of the world </a:t>
            </a:r>
          </a:p>
        </p:txBody>
      </p:sp>
      <p:sp>
        <p:nvSpPr>
          <p:cNvPr id="22534" name="TextBox 14"/>
          <p:cNvSpPr txBox="1">
            <a:spLocks noChangeArrowheads="1"/>
          </p:cNvSpPr>
          <p:nvPr/>
        </p:nvSpPr>
        <p:spPr bwMode="auto">
          <a:xfrm>
            <a:off x="2135560" y="390661"/>
            <a:ext cx="256192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800" b="1" dirty="0">
                <a:latin typeface="Sassoon Infant Std" panose="020B0503020103030203" pitchFamily="34" charset="0"/>
              </a:rPr>
              <a:t>Past and present</a:t>
            </a:r>
          </a:p>
          <a:p>
            <a:r>
              <a:rPr lang="en-GB" sz="2800" b="1" dirty="0">
                <a:latin typeface="Twinkl" pitchFamily="2" charset="0"/>
              </a:rPr>
              <a:t> </a:t>
            </a:r>
          </a:p>
        </p:txBody>
      </p:sp>
      <p:sp>
        <p:nvSpPr>
          <p:cNvPr id="22536" name="TextBox 16"/>
          <p:cNvSpPr txBox="1">
            <a:spLocks noChangeArrowheads="1"/>
          </p:cNvSpPr>
          <p:nvPr/>
        </p:nvSpPr>
        <p:spPr bwMode="auto">
          <a:xfrm>
            <a:off x="4074311" y="4292071"/>
            <a:ext cx="396019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latin typeface="Sassoon Sans Std" panose="020B0503020103030203" pitchFamily="34" charset="0"/>
              </a:rPr>
              <a:t>The natural world</a:t>
            </a:r>
            <a:r>
              <a:rPr lang="en-GB" sz="2800" dirty="0">
                <a:latin typeface="Sassoon Sans Std" panose="020B0503020103030203" pitchFamily="34" charset="0"/>
              </a:rPr>
              <a:t> </a:t>
            </a:r>
          </a:p>
        </p:txBody>
      </p:sp>
      <p:sp>
        <p:nvSpPr>
          <p:cNvPr id="3" name="Rectangle 2"/>
          <p:cNvSpPr/>
          <p:nvPr/>
        </p:nvSpPr>
        <p:spPr>
          <a:xfrm>
            <a:off x="6813716" y="351830"/>
            <a:ext cx="259077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latin typeface="Sassoon Infant Std" panose="020B0503020103030203" pitchFamily="34" charset="0"/>
              </a:rPr>
              <a:t>People, Culture and</a:t>
            </a:r>
          </a:p>
          <a:p>
            <a:r>
              <a:rPr lang="en-GB" sz="2400" b="1" dirty="0">
                <a:latin typeface="Sassoon Infant Std" panose="020B0503020103030203" pitchFamily="34" charset="0"/>
              </a:rPr>
              <a:t> Communities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775521" y="821146"/>
            <a:ext cx="388427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All about me – treasure boxes.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Talk about their immediate family, extended family, where they live.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Know some similarities and differences between things in the past and now. </a:t>
            </a:r>
            <a:endParaRPr lang="en-GB" dirty="0">
              <a:latin typeface="Sassoon Infant Std" panose="020B0503020103030203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19832" y="1098144"/>
            <a:ext cx="424421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A wider understanding about different cultures and religions, in the UK and around the world.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Comparisons between life in the UK and life in other countries.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Strong links with St Peter’s Church.</a:t>
            </a:r>
            <a:endParaRPr lang="en-GB" dirty="0">
              <a:latin typeface="Sassoon Infant Std" panose="020B0503020103030203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35760" y="4816316"/>
            <a:ext cx="434807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Forest schools / Green Learning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Observing the natural world around them- animals and plants.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Looking after our planet.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Infant Std" panose="020B0503020103030203" pitchFamily="34" charset="0"/>
                <a:cs typeface="Calibri" panose="020F0502020204030204" pitchFamily="34" charset="0"/>
              </a:rPr>
              <a:t>Observing the seasons. </a:t>
            </a:r>
            <a:endParaRPr lang="en-GB" dirty="0">
              <a:latin typeface="Sassoon Infant Std" panose="020B0503020103030203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3993" y="4226042"/>
            <a:ext cx="2051808" cy="127428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0072" y="4496917"/>
            <a:ext cx="2098861" cy="1404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1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2710576" y="2637518"/>
            <a:ext cx="7210233" cy="1404611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3962400" y="2651162"/>
            <a:ext cx="8229600" cy="1143000"/>
          </a:xfrm>
        </p:spPr>
        <p:txBody>
          <a:bodyPr/>
          <a:lstStyle/>
          <a:p>
            <a:r>
              <a:rPr lang="en-GB" sz="3200" b="1" dirty="0">
                <a:solidFill>
                  <a:srgbClr val="002060"/>
                </a:solidFill>
                <a:latin typeface="Sassoon Sans Std" panose="020B0503020103030203" pitchFamily="34" charset="0"/>
              </a:rPr>
              <a:t>Expressive Arts and Design </a:t>
            </a:r>
          </a:p>
        </p:txBody>
      </p:sp>
      <p:sp>
        <p:nvSpPr>
          <p:cNvPr id="22534" name="TextBox 14"/>
          <p:cNvSpPr txBox="1">
            <a:spLocks noChangeArrowheads="1"/>
          </p:cNvSpPr>
          <p:nvPr/>
        </p:nvSpPr>
        <p:spPr bwMode="auto">
          <a:xfrm>
            <a:off x="1970752" y="235368"/>
            <a:ext cx="35125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2800" b="1" dirty="0">
                <a:latin typeface="Sassoon Sans Std" panose="020B0503020103030203" pitchFamily="34" charset="0"/>
              </a:rPr>
              <a:t>Creating with materials</a:t>
            </a:r>
          </a:p>
        </p:txBody>
      </p:sp>
      <p:sp>
        <p:nvSpPr>
          <p:cNvPr id="3" name="Rectangle 2"/>
          <p:cNvSpPr/>
          <p:nvPr/>
        </p:nvSpPr>
        <p:spPr>
          <a:xfrm>
            <a:off x="4295800" y="4042130"/>
            <a:ext cx="346441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Sassoon Sans Std" panose="020B0503020103030203" pitchFamily="34" charset="0"/>
              </a:rPr>
              <a:t>Being imaginative and </a:t>
            </a:r>
          </a:p>
          <a:p>
            <a:r>
              <a:rPr lang="en-GB" sz="2800" b="1" dirty="0">
                <a:latin typeface="Sassoon Sans Std" panose="020B0503020103030203" pitchFamily="34" charset="0"/>
              </a:rPr>
              <a:t>Expressive 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207568" y="908720"/>
            <a:ext cx="7344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Sans Std" panose="020B0503020103030203" pitchFamily="34" charset="0"/>
                <a:cs typeface="Calibri" panose="020F0502020204030204" pitchFamily="34" charset="0"/>
              </a:rPr>
              <a:t>Safely use and explore variety of materials, tools and techniques.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Sans Std" panose="020B0503020103030203" pitchFamily="34" charset="0"/>
                <a:cs typeface="Calibri" panose="020F0502020204030204" pitchFamily="34" charset="0"/>
              </a:rPr>
              <a:t>The magic of junk modelling!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Sans Std" panose="020B0503020103030203" pitchFamily="34" charset="0"/>
                <a:cs typeface="Calibri" panose="020F0502020204030204" pitchFamily="34" charset="0"/>
              </a:rPr>
              <a:t>Use hand made props to enhance play.</a:t>
            </a:r>
            <a:endParaRPr lang="en-GB" dirty="0">
              <a:latin typeface="Sassoon Sans Std" panose="020B0503020103030203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59696" y="4996236"/>
            <a:ext cx="64087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Sans Std" panose="020B0503020103030203" pitchFamily="34" charset="0"/>
                <a:cs typeface="Calibri" panose="020F0502020204030204" pitchFamily="34" charset="0"/>
              </a:rPr>
              <a:t>Invent, adapt and recount stories with peers (Traditional tales).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Sans Std" panose="020B0503020103030203" pitchFamily="34" charset="0"/>
                <a:cs typeface="Calibri" panose="020F0502020204030204" pitchFamily="34" charset="0"/>
              </a:rPr>
              <a:t>Singing; including a range of well known nursery rhymes.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Sans Std" panose="020B0503020103030203" pitchFamily="34" charset="0"/>
                <a:cs typeface="Calibri" panose="020F0502020204030204" pitchFamily="34" charset="0"/>
              </a:rPr>
              <a:t>Performances during play.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Sans Std" panose="020B0503020103030203" pitchFamily="34" charset="0"/>
                <a:cs typeface="Calibri" panose="020F0502020204030204" pitchFamily="34" charset="0"/>
              </a:rPr>
              <a:t>Perform songs, rhymes, poems and stories.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Sassoon Sans Std" panose="020B0503020103030203" pitchFamily="34" charset="0"/>
                <a:cs typeface="Calibri" panose="020F0502020204030204" pitchFamily="34" charset="0"/>
              </a:rPr>
              <a:t>Harvest festival, Nativity, Easter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512" y="3747726"/>
            <a:ext cx="1525100" cy="20439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0477" y="1282607"/>
            <a:ext cx="2026571" cy="1348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670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AutoShape 2"/>
          <p:cNvSpPr/>
          <p:nvPr/>
        </p:nvSpPr>
        <p:spPr>
          <a:xfrm>
            <a:off x="0" y="740626"/>
            <a:ext cx="18288000" cy="0"/>
          </a:xfrm>
          <a:prstGeom prst="line">
            <a:avLst/>
          </a:prstGeom>
          <a:ln w="28575" cap="flat">
            <a:solidFill>
              <a:srgbClr val="ADD0F3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0" name="AutoShape 3"/>
          <p:cNvSpPr/>
          <p:nvPr/>
        </p:nvSpPr>
        <p:spPr>
          <a:xfrm>
            <a:off x="0" y="1545374"/>
            <a:ext cx="18288000" cy="0"/>
          </a:xfrm>
          <a:prstGeom prst="line">
            <a:avLst/>
          </a:prstGeom>
          <a:ln w="28575" cap="flat">
            <a:solidFill>
              <a:srgbClr val="ADD0F3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1" name="AutoShape 4"/>
          <p:cNvSpPr/>
          <p:nvPr/>
        </p:nvSpPr>
        <p:spPr>
          <a:xfrm>
            <a:off x="0" y="2345474"/>
            <a:ext cx="18288000" cy="0"/>
          </a:xfrm>
          <a:prstGeom prst="line">
            <a:avLst/>
          </a:prstGeom>
          <a:ln w="28575" cap="flat">
            <a:solidFill>
              <a:srgbClr val="ADD0F3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2" name="AutoShape 5"/>
          <p:cNvSpPr/>
          <p:nvPr/>
        </p:nvSpPr>
        <p:spPr>
          <a:xfrm>
            <a:off x="0" y="3145574"/>
            <a:ext cx="18288000" cy="0"/>
          </a:xfrm>
          <a:prstGeom prst="line">
            <a:avLst/>
          </a:prstGeom>
          <a:ln w="28575" cap="flat">
            <a:solidFill>
              <a:srgbClr val="ADD0F3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3" name="AutoShape 6"/>
          <p:cNvSpPr/>
          <p:nvPr/>
        </p:nvSpPr>
        <p:spPr>
          <a:xfrm>
            <a:off x="0" y="3945674"/>
            <a:ext cx="18288000" cy="0"/>
          </a:xfrm>
          <a:prstGeom prst="line">
            <a:avLst/>
          </a:prstGeom>
          <a:ln w="28575" cap="flat">
            <a:solidFill>
              <a:srgbClr val="ADD0F3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4" name="AutoShape 7"/>
          <p:cNvSpPr/>
          <p:nvPr/>
        </p:nvSpPr>
        <p:spPr>
          <a:xfrm>
            <a:off x="0" y="4745774"/>
            <a:ext cx="18288000" cy="0"/>
          </a:xfrm>
          <a:prstGeom prst="line">
            <a:avLst/>
          </a:prstGeom>
          <a:ln w="28575" cap="flat">
            <a:solidFill>
              <a:srgbClr val="ADD0F3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5" name="AutoShape 8"/>
          <p:cNvSpPr/>
          <p:nvPr/>
        </p:nvSpPr>
        <p:spPr>
          <a:xfrm>
            <a:off x="0" y="5545874"/>
            <a:ext cx="18288000" cy="0"/>
          </a:xfrm>
          <a:prstGeom prst="line">
            <a:avLst/>
          </a:prstGeom>
          <a:ln w="28575" cap="flat">
            <a:solidFill>
              <a:srgbClr val="ADD0F3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" name="AutoShape 9"/>
          <p:cNvSpPr/>
          <p:nvPr/>
        </p:nvSpPr>
        <p:spPr>
          <a:xfrm>
            <a:off x="0" y="6345974"/>
            <a:ext cx="18288000" cy="0"/>
          </a:xfrm>
          <a:prstGeom prst="line">
            <a:avLst/>
          </a:prstGeom>
          <a:ln w="28575" cap="flat">
            <a:solidFill>
              <a:srgbClr val="ADD0F3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7" name="AutoShape 10"/>
          <p:cNvSpPr/>
          <p:nvPr/>
        </p:nvSpPr>
        <p:spPr>
          <a:xfrm>
            <a:off x="0" y="7146074"/>
            <a:ext cx="18288000" cy="0"/>
          </a:xfrm>
          <a:prstGeom prst="line">
            <a:avLst/>
          </a:prstGeom>
          <a:ln w="28575" cap="flat">
            <a:solidFill>
              <a:srgbClr val="ADD0F3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8" name="AutoShape 11"/>
          <p:cNvSpPr/>
          <p:nvPr/>
        </p:nvSpPr>
        <p:spPr>
          <a:xfrm>
            <a:off x="0" y="7946174"/>
            <a:ext cx="18288000" cy="0"/>
          </a:xfrm>
          <a:prstGeom prst="line">
            <a:avLst/>
          </a:prstGeom>
          <a:ln w="28575" cap="flat">
            <a:solidFill>
              <a:srgbClr val="ADD0F3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9" name="AutoShape 12"/>
          <p:cNvSpPr/>
          <p:nvPr/>
        </p:nvSpPr>
        <p:spPr>
          <a:xfrm>
            <a:off x="0" y="8746274"/>
            <a:ext cx="18288000" cy="0"/>
          </a:xfrm>
          <a:prstGeom prst="line">
            <a:avLst/>
          </a:prstGeom>
          <a:ln w="28575" cap="flat">
            <a:solidFill>
              <a:srgbClr val="ADD0F3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0" name="AutoShape 13"/>
          <p:cNvSpPr/>
          <p:nvPr/>
        </p:nvSpPr>
        <p:spPr>
          <a:xfrm>
            <a:off x="0" y="9546374"/>
            <a:ext cx="18288000" cy="0"/>
          </a:xfrm>
          <a:prstGeom prst="line">
            <a:avLst/>
          </a:prstGeom>
          <a:ln w="28575" cap="flat">
            <a:solidFill>
              <a:srgbClr val="ADD0F3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3" name="TextBox 16"/>
          <p:cNvSpPr txBox="1"/>
          <p:nvPr/>
        </p:nvSpPr>
        <p:spPr>
          <a:xfrm>
            <a:off x="2508141" y="3034099"/>
            <a:ext cx="13710563" cy="6512275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3499"/>
              </a:lnSpc>
            </a:pPr>
            <a:endParaRPr/>
          </a:p>
        </p:txBody>
      </p:sp>
      <p:grpSp>
        <p:nvGrpSpPr>
          <p:cNvPr id="24" name="Group 17"/>
          <p:cNvGrpSpPr/>
          <p:nvPr/>
        </p:nvGrpSpPr>
        <p:grpSpPr>
          <a:xfrm>
            <a:off x="-204593" y="1867858"/>
            <a:ext cx="13710563" cy="5971044"/>
            <a:chOff x="0" y="0"/>
            <a:chExt cx="3611013" cy="1572621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5" name="Freeform 18"/>
            <p:cNvSpPr/>
            <p:nvPr/>
          </p:nvSpPr>
          <p:spPr>
            <a:xfrm>
              <a:off x="0" y="0"/>
              <a:ext cx="3611013" cy="1572621"/>
            </a:xfrm>
            <a:custGeom>
              <a:avLst/>
              <a:gdLst/>
              <a:ahLst/>
              <a:cxnLst/>
              <a:rect l="l" t="t" r="r" b="b"/>
              <a:pathLst>
                <a:path w="3611013" h="1572621">
                  <a:moveTo>
                    <a:pt x="11293" y="0"/>
                  </a:moveTo>
                  <a:lnTo>
                    <a:pt x="3599719" y="0"/>
                  </a:lnTo>
                  <a:cubicBezTo>
                    <a:pt x="3602714" y="0"/>
                    <a:pt x="3605587" y="1190"/>
                    <a:pt x="3607705" y="3308"/>
                  </a:cubicBezTo>
                  <a:cubicBezTo>
                    <a:pt x="3609823" y="5426"/>
                    <a:pt x="3611013" y="8298"/>
                    <a:pt x="3611013" y="11293"/>
                  </a:cubicBezTo>
                  <a:lnTo>
                    <a:pt x="3611013" y="1561327"/>
                  </a:lnTo>
                  <a:cubicBezTo>
                    <a:pt x="3611013" y="1567564"/>
                    <a:pt x="3605956" y="1572621"/>
                    <a:pt x="3599719" y="1572621"/>
                  </a:cubicBezTo>
                  <a:lnTo>
                    <a:pt x="11293" y="1572621"/>
                  </a:lnTo>
                  <a:cubicBezTo>
                    <a:pt x="5056" y="1572621"/>
                    <a:pt x="0" y="1567564"/>
                    <a:pt x="0" y="1561327"/>
                  </a:cubicBezTo>
                  <a:lnTo>
                    <a:pt x="0" y="11293"/>
                  </a:lnTo>
                  <a:cubicBezTo>
                    <a:pt x="0" y="5056"/>
                    <a:pt x="5056" y="0"/>
                    <a:pt x="11293" y="0"/>
                  </a:cubicBezTo>
                  <a:close/>
                </a:path>
              </a:pathLst>
            </a:custGeom>
            <a:grpFill/>
            <a:ln w="57150" cap="sq">
              <a:solidFill>
                <a:srgbClr val="514742"/>
              </a:solidFill>
              <a:prstDash val="solid"/>
              <a:miter/>
            </a:ln>
          </p:spPr>
        </p:sp>
        <p:sp>
          <p:nvSpPr>
            <p:cNvPr id="26" name="TextBox 19"/>
            <p:cNvSpPr txBox="1"/>
            <p:nvPr/>
          </p:nvSpPr>
          <p:spPr>
            <a:xfrm>
              <a:off x="0" y="-66675"/>
              <a:ext cx="3611013" cy="1639296"/>
            </a:xfrm>
            <a:prstGeom prst="rect">
              <a:avLst/>
            </a:prstGeom>
            <a:grpFill/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499"/>
                </a:lnSpc>
              </a:pPr>
              <a:endParaRPr/>
            </a:p>
          </p:txBody>
        </p:sp>
      </p:grpSp>
      <p:sp>
        <p:nvSpPr>
          <p:cNvPr id="31" name="TextBox 24"/>
          <p:cNvSpPr txBox="1"/>
          <p:nvPr/>
        </p:nvSpPr>
        <p:spPr>
          <a:xfrm>
            <a:off x="-369693" y="1961548"/>
            <a:ext cx="13158072" cy="28897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35"/>
              </a:lnSpc>
            </a:pPr>
            <a:r>
              <a:rPr lang="en-US" sz="30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We follow a </a:t>
            </a:r>
            <a:r>
              <a:rPr lang="en-US" sz="30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programme</a:t>
            </a:r>
            <a:r>
              <a:rPr lang="en-US" sz="30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called White Rose across the whole school.</a:t>
            </a:r>
          </a:p>
          <a:p>
            <a:pPr algn="ctr">
              <a:lnSpc>
                <a:spcPts val="4635"/>
              </a:lnSpc>
            </a:pPr>
            <a:r>
              <a:rPr lang="en-US" sz="30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We will start on place value units, followed by addition and subtraction.</a:t>
            </a:r>
          </a:p>
          <a:p>
            <a:pPr algn="ctr">
              <a:lnSpc>
                <a:spcPts val="4635"/>
              </a:lnSpc>
            </a:pPr>
            <a:r>
              <a:rPr lang="en-US" sz="30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In KS1, we also follow the Mastering Number </a:t>
            </a:r>
            <a:r>
              <a:rPr lang="en-US" sz="30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Programme</a:t>
            </a:r>
            <a:r>
              <a:rPr lang="en-US" sz="30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</a:p>
          <a:p>
            <a:pPr algn="ctr">
              <a:lnSpc>
                <a:spcPts val="4635"/>
              </a:lnSpc>
            </a:pPr>
            <a:endParaRPr lang="en-US" sz="3000" dirty="0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algn="ctr">
              <a:lnSpc>
                <a:spcPts val="4635"/>
              </a:lnSpc>
            </a:pPr>
            <a:r>
              <a:rPr lang="en-US" sz="30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We will be doing a ‘</a:t>
            </a:r>
            <a:r>
              <a:rPr lang="en-US" sz="30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Maths</a:t>
            </a:r>
            <a:r>
              <a:rPr lang="en-US" sz="30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Meeting’ twice a week to go over key skills.</a:t>
            </a:r>
          </a:p>
        </p:txBody>
      </p:sp>
      <p:sp>
        <p:nvSpPr>
          <p:cNvPr id="32" name="TextBox 25"/>
          <p:cNvSpPr txBox="1"/>
          <p:nvPr/>
        </p:nvSpPr>
        <p:spPr>
          <a:xfrm>
            <a:off x="972030" y="649460"/>
            <a:ext cx="12533940" cy="7437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96"/>
              </a:lnSpc>
            </a:pPr>
            <a:r>
              <a:rPr lang="en-US" sz="6300" dirty="0" err="1" smtClean="0">
                <a:solidFill>
                  <a:srgbClr val="7FC2D4"/>
                </a:solidFill>
                <a:latin typeface="TAN Songbird"/>
                <a:ea typeface="TAN Songbird"/>
                <a:cs typeface="TAN Songbird"/>
                <a:sym typeface="TAN Songbird"/>
              </a:rPr>
              <a:t>Maths</a:t>
            </a:r>
            <a:r>
              <a:rPr lang="en-US" sz="6300" dirty="0" smtClean="0">
                <a:solidFill>
                  <a:srgbClr val="7FC2D4"/>
                </a:solidFill>
                <a:latin typeface="TAN Songbird"/>
                <a:ea typeface="TAN Songbird"/>
                <a:cs typeface="TAN Songbird"/>
                <a:sym typeface="TAN Songbird"/>
              </a:rPr>
              <a:t> – y1</a:t>
            </a:r>
            <a:endParaRPr lang="en-US" sz="6300" dirty="0">
              <a:solidFill>
                <a:srgbClr val="7FC2D4"/>
              </a:solidFill>
              <a:latin typeface="TAN Songbird"/>
              <a:ea typeface="TAN Songbird"/>
              <a:cs typeface="TAN Songbird"/>
              <a:sym typeface="TAN Songbird"/>
            </a:endParaRPr>
          </a:p>
        </p:txBody>
      </p:sp>
    </p:spTree>
    <p:extLst>
      <p:ext uri="{BB962C8B-B14F-4D97-AF65-F5344CB8AC3E}">
        <p14:creationId xmlns:p14="http://schemas.microsoft.com/office/powerpoint/2010/main" val="1871671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3"/>
          <p:cNvSpPr txBox="1"/>
          <p:nvPr/>
        </p:nvSpPr>
        <p:spPr>
          <a:xfrm>
            <a:off x="303407" y="1684980"/>
            <a:ext cx="10847400" cy="41293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35"/>
              </a:lnSpc>
            </a:pPr>
            <a:r>
              <a:rPr lang="en-US" sz="30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All writing will be based around a text.  We will be having a focus on the basics - capital letters, full stops </a:t>
            </a:r>
            <a:r>
              <a:rPr lang="en-US" sz="3000" dirty="0" err="1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etc</a:t>
            </a:r>
            <a:r>
              <a:rPr lang="en-US" sz="30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 and an understanding of what makes a sentence a sentence - subject/verb. We will be retelling and acting out stories and creating our own characters.</a:t>
            </a:r>
          </a:p>
          <a:p>
            <a:pPr algn="ctr">
              <a:lnSpc>
                <a:spcPts val="4635"/>
              </a:lnSpc>
            </a:pPr>
            <a:endParaRPr lang="en-US" sz="3799" dirty="0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algn="ctr">
              <a:lnSpc>
                <a:spcPts val="4635"/>
              </a:lnSpc>
            </a:pPr>
            <a:endParaRPr lang="en-US" sz="3799" dirty="0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9" name="TextBox 25"/>
          <p:cNvSpPr txBox="1"/>
          <p:nvPr/>
        </p:nvSpPr>
        <p:spPr>
          <a:xfrm>
            <a:off x="-635000" y="494258"/>
            <a:ext cx="12533940" cy="7437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96"/>
              </a:lnSpc>
            </a:pPr>
            <a:r>
              <a:rPr lang="en-US" sz="6300" dirty="0" smtClean="0">
                <a:solidFill>
                  <a:srgbClr val="7FC2D4"/>
                </a:solidFill>
                <a:latin typeface="TAN Songbird"/>
                <a:ea typeface="TAN Songbird"/>
                <a:cs typeface="TAN Songbird"/>
                <a:sym typeface="TAN Songbird"/>
              </a:rPr>
              <a:t>Writing – y1</a:t>
            </a:r>
            <a:endParaRPr lang="en-US" sz="6300" dirty="0">
              <a:solidFill>
                <a:srgbClr val="7FC2D4"/>
              </a:solidFill>
              <a:latin typeface="TAN Songbird"/>
              <a:ea typeface="TAN Songbird"/>
              <a:cs typeface="TAN Songbird"/>
              <a:sym typeface="TAN Songbird"/>
            </a:endParaRPr>
          </a:p>
        </p:txBody>
      </p:sp>
    </p:spTree>
    <p:extLst>
      <p:ext uri="{BB962C8B-B14F-4D97-AF65-F5344CB8AC3E}">
        <p14:creationId xmlns:p14="http://schemas.microsoft.com/office/powerpoint/2010/main" val="1301701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9"/>
          <p:cNvSpPr txBox="1"/>
          <p:nvPr/>
        </p:nvSpPr>
        <p:spPr>
          <a:xfrm>
            <a:off x="446900" y="1762888"/>
            <a:ext cx="9568940" cy="2676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47702" lvl="1" indent="-323851" algn="ctr">
              <a:lnSpc>
                <a:spcPts val="4200"/>
              </a:lnSpc>
              <a:buFont typeface="Arial"/>
              <a:buChar char="•"/>
            </a:pPr>
            <a:r>
              <a:rPr lang="en-US" sz="30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Animals including humans</a:t>
            </a:r>
          </a:p>
          <a:p>
            <a:pPr marL="647702" lvl="1" indent="-323851" algn="ctr">
              <a:lnSpc>
                <a:spcPts val="4200"/>
              </a:lnSpc>
              <a:buFont typeface="Arial"/>
              <a:buChar char="•"/>
            </a:pPr>
            <a:r>
              <a:rPr lang="en-US" sz="30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Habitats</a:t>
            </a:r>
          </a:p>
          <a:p>
            <a:pPr marL="647702" lvl="1" indent="-323851" algn="ctr">
              <a:lnSpc>
                <a:spcPts val="4200"/>
              </a:lnSpc>
              <a:buFont typeface="Arial"/>
              <a:buChar char="•"/>
            </a:pPr>
            <a:r>
              <a:rPr lang="en-US" sz="30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Seasonal Change</a:t>
            </a:r>
          </a:p>
          <a:p>
            <a:pPr marL="647702" lvl="1" indent="-323851" algn="ctr">
              <a:lnSpc>
                <a:spcPts val="4200"/>
              </a:lnSpc>
              <a:buFont typeface="Arial"/>
              <a:buChar char="•"/>
            </a:pPr>
            <a:r>
              <a:rPr lang="en-US" sz="3000" dirty="0" smtClean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Everyday </a:t>
            </a:r>
            <a:r>
              <a:rPr lang="en-US" sz="30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Materials</a:t>
            </a:r>
          </a:p>
          <a:p>
            <a:pPr marL="647702" lvl="1" indent="-323851" algn="ctr">
              <a:lnSpc>
                <a:spcPts val="4200"/>
              </a:lnSpc>
              <a:buFont typeface="Arial"/>
              <a:buChar char="•"/>
            </a:pPr>
            <a:r>
              <a:rPr lang="en-US" sz="3000" dirty="0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Plants</a:t>
            </a:r>
          </a:p>
        </p:txBody>
      </p:sp>
      <p:sp>
        <p:nvSpPr>
          <p:cNvPr id="6" name="TextBox 30"/>
          <p:cNvSpPr txBox="1"/>
          <p:nvPr/>
        </p:nvSpPr>
        <p:spPr>
          <a:xfrm>
            <a:off x="-1729259" y="437425"/>
            <a:ext cx="13921259" cy="6796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336"/>
              </a:lnSpc>
            </a:pPr>
            <a:r>
              <a:rPr lang="en-US" sz="5800" dirty="0" smtClean="0">
                <a:solidFill>
                  <a:srgbClr val="7FC2D4"/>
                </a:solidFill>
                <a:latin typeface="TAN Songbird"/>
                <a:ea typeface="TAN Songbird"/>
                <a:cs typeface="TAN Songbird"/>
                <a:sym typeface="TAN Songbird"/>
              </a:rPr>
              <a:t>Science – y1</a:t>
            </a:r>
            <a:endParaRPr lang="en-US" sz="5800" dirty="0">
              <a:solidFill>
                <a:srgbClr val="7FC2D4"/>
              </a:solidFill>
              <a:latin typeface="TAN Songbird"/>
              <a:ea typeface="TAN Songbird"/>
              <a:cs typeface="TAN Songbird"/>
              <a:sym typeface="TAN Songbird"/>
            </a:endParaRPr>
          </a:p>
        </p:txBody>
      </p:sp>
    </p:spTree>
    <p:extLst>
      <p:ext uri="{BB962C8B-B14F-4D97-AF65-F5344CB8AC3E}">
        <p14:creationId xmlns:p14="http://schemas.microsoft.com/office/powerpoint/2010/main" val="2592360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93812" y="456331"/>
            <a:ext cx="9601202" cy="849956"/>
          </a:xfrm>
        </p:spPr>
        <p:txBody>
          <a:bodyPr/>
          <a:lstStyle/>
          <a:p>
            <a:pPr algn="ctr"/>
            <a:r>
              <a:rPr lang="en-US" b="1" dirty="0">
                <a:latin typeface="Sassoon Infant Std" panose="020B0503020103030203" pitchFamily="34" charset="0"/>
              </a:rPr>
              <a:t>Our Topics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476103" y="1663337"/>
            <a:ext cx="9418911" cy="45005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400" b="1" u="sng" dirty="0">
                <a:latin typeface="Sassoon Infant Std" panose="020B0503020103030203" pitchFamily="34" charset="0"/>
              </a:rPr>
              <a:t>Autumn</a:t>
            </a:r>
            <a:r>
              <a:rPr lang="en-GB" sz="2400" dirty="0">
                <a:latin typeface="Sassoon Infant Std" panose="020B0503020103030203" pitchFamily="34" charset="0"/>
              </a:rPr>
              <a:t> </a:t>
            </a:r>
            <a:endParaRPr lang="en-GB" sz="2400" dirty="0" smtClean="0">
              <a:latin typeface="Sassoon Infant Std" panose="020B0503020103030203" pitchFamily="34" charset="0"/>
            </a:endParaRPr>
          </a:p>
          <a:p>
            <a:pPr marL="0" indent="0" algn="ctr">
              <a:buNone/>
            </a:pPr>
            <a:r>
              <a:rPr lang="en-GB" sz="2400" dirty="0" smtClean="0">
                <a:latin typeface="Sassoon Infant Std" panose="020B0503020103030203" pitchFamily="34" charset="0"/>
              </a:rPr>
              <a:t>Super me!</a:t>
            </a:r>
          </a:p>
          <a:p>
            <a:pPr marL="0" indent="0" algn="ctr">
              <a:buNone/>
            </a:pPr>
            <a:r>
              <a:rPr lang="en-GB" sz="2400" dirty="0" smtClean="0">
                <a:latin typeface="Sassoon Infant Std" panose="020B0503020103030203" pitchFamily="34" charset="0"/>
              </a:rPr>
              <a:t>Up </a:t>
            </a:r>
            <a:r>
              <a:rPr lang="en-GB" sz="2400" dirty="0" err="1" smtClean="0">
                <a:latin typeface="Sassoon Infant Std" panose="020B0503020103030203" pitchFamily="34" charset="0"/>
              </a:rPr>
              <a:t>up</a:t>
            </a:r>
            <a:r>
              <a:rPr lang="en-GB" sz="2400" dirty="0" smtClean="0">
                <a:latin typeface="Sassoon Infant Std" panose="020B0503020103030203" pitchFamily="34" charset="0"/>
              </a:rPr>
              <a:t> and away – learning about our school, where we live and then comparisons with a non EU country - Kenya</a:t>
            </a:r>
          </a:p>
          <a:p>
            <a:pPr marL="0" indent="0" algn="ctr">
              <a:buNone/>
            </a:pPr>
            <a:endParaRPr lang="en-GB" sz="2400" dirty="0">
              <a:latin typeface="Sassoon Infant Std" panose="020B0503020103030203" pitchFamily="34" charset="0"/>
            </a:endParaRPr>
          </a:p>
          <a:p>
            <a:pPr marL="0" indent="0" algn="ctr">
              <a:buNone/>
            </a:pPr>
            <a:r>
              <a:rPr lang="en-GB" sz="2400" b="1" u="sng" dirty="0">
                <a:latin typeface="Sassoon Infant Std" panose="020B0503020103030203" pitchFamily="34" charset="0"/>
              </a:rPr>
              <a:t>Spring</a:t>
            </a:r>
            <a:r>
              <a:rPr lang="en-GB" sz="2400" dirty="0">
                <a:latin typeface="Sassoon Infant Std" panose="020B0503020103030203" pitchFamily="34" charset="0"/>
              </a:rPr>
              <a:t> </a:t>
            </a:r>
          </a:p>
          <a:p>
            <a:pPr marL="0" indent="0" algn="ctr">
              <a:buNone/>
            </a:pPr>
            <a:r>
              <a:rPr lang="en-US" sz="2400" dirty="0" smtClean="0">
                <a:latin typeface="Sassoon Infant Std" panose="020B0503020103030203" pitchFamily="34" charset="0"/>
              </a:rPr>
              <a:t>On the move</a:t>
            </a:r>
          </a:p>
          <a:p>
            <a:pPr marL="0" indent="0" algn="ctr">
              <a:buNone/>
            </a:pPr>
            <a:endParaRPr lang="en-GB" sz="2400" dirty="0">
              <a:latin typeface="Sassoon Infant Std" panose="020B0503020103030203" pitchFamily="34" charset="0"/>
            </a:endParaRPr>
          </a:p>
          <a:p>
            <a:pPr marL="0" indent="0" algn="ctr">
              <a:buNone/>
            </a:pPr>
            <a:r>
              <a:rPr lang="en-GB" sz="2400" b="1" u="sng" dirty="0" smtClean="0">
                <a:latin typeface="Sassoon Infant Std" panose="020B0503020103030203" pitchFamily="34" charset="0"/>
              </a:rPr>
              <a:t>Summer</a:t>
            </a:r>
          </a:p>
          <a:p>
            <a:pPr marL="0" indent="0" algn="ctr">
              <a:buNone/>
            </a:pPr>
            <a:r>
              <a:rPr lang="en-GB" sz="2400" dirty="0" smtClean="0">
                <a:latin typeface="Sassoon Infant Std" panose="020B0503020103030203" pitchFamily="34" charset="0"/>
              </a:rPr>
              <a:t>Pirates / Explorers / Seaside</a:t>
            </a:r>
            <a:endParaRPr lang="en-GB" sz="2400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8098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93812" y="456331"/>
            <a:ext cx="9601202" cy="849956"/>
          </a:xfrm>
        </p:spPr>
        <p:txBody>
          <a:bodyPr/>
          <a:lstStyle/>
          <a:p>
            <a:pPr algn="ctr"/>
            <a:r>
              <a:rPr lang="en-US" b="1" dirty="0">
                <a:latin typeface="Sassoon Infant Std" panose="020B0503020103030203" pitchFamily="34" charset="0"/>
              </a:rPr>
              <a:t>Assessment </a:t>
            </a:r>
          </a:p>
        </p:txBody>
      </p:sp>
      <p:sp>
        <p:nvSpPr>
          <p:cNvPr id="9" name="Content Placeholder 4"/>
          <p:cNvSpPr>
            <a:spLocks noGrp="1"/>
          </p:cNvSpPr>
          <p:nvPr>
            <p:ph sz="half" idx="1"/>
          </p:nvPr>
        </p:nvSpPr>
        <p:spPr>
          <a:xfrm>
            <a:off x="6767445" y="1721953"/>
            <a:ext cx="4257606" cy="436489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sz="2400" u="sng" dirty="0">
                <a:latin typeface="Sassoon Infant Std"/>
              </a:rPr>
              <a:t>Statutory Assessments </a:t>
            </a:r>
            <a:endParaRPr lang="en-US" sz="2400" u="sng" dirty="0">
              <a:latin typeface="Sassoon Infant Std"/>
            </a:endParaRPr>
          </a:p>
          <a:p>
            <a:pPr marL="0" indent="0" algn="ctr">
              <a:buNone/>
            </a:pPr>
            <a:endParaRPr lang="en-GB" sz="2400" dirty="0">
              <a:latin typeface="Sassoon Infant Std"/>
            </a:endParaRPr>
          </a:p>
          <a:p>
            <a:pPr marL="0" indent="0" algn="ctr">
              <a:buNone/>
            </a:pPr>
            <a:r>
              <a:rPr lang="en-GB" sz="2400" dirty="0">
                <a:latin typeface="Sassoon Infant Std"/>
              </a:rPr>
              <a:t>Reception: Baseline  Assessment </a:t>
            </a:r>
          </a:p>
          <a:p>
            <a:pPr marL="0" indent="0" algn="ctr">
              <a:buNone/>
            </a:pPr>
            <a:endParaRPr lang="en-US" sz="2400" u="sng" dirty="0">
              <a:latin typeface="Sassoon Infant Std"/>
            </a:endParaRPr>
          </a:p>
          <a:p>
            <a:pPr marL="0" indent="0">
              <a:buNone/>
            </a:pPr>
            <a:r>
              <a:rPr lang="en-GB" sz="2400" dirty="0">
                <a:latin typeface="Sassoon Infant Std"/>
              </a:rPr>
              <a:t>Reception: EYFS Profile – June </a:t>
            </a:r>
            <a:r>
              <a:rPr lang="en-GB" sz="2400" dirty="0" smtClean="0">
                <a:latin typeface="Sassoon Infant Std"/>
              </a:rPr>
              <a:t>2026</a:t>
            </a:r>
            <a:endParaRPr lang="en-GB" sz="2400" dirty="0">
              <a:latin typeface="Sassoon Infant Std"/>
            </a:endParaRPr>
          </a:p>
          <a:p>
            <a:pPr marL="0" indent="0">
              <a:buNone/>
            </a:pPr>
            <a:endParaRPr lang="en-GB" sz="2400" dirty="0" smtClean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r>
              <a:rPr lang="en-GB" sz="2400" dirty="0">
                <a:latin typeface="Sassoon Infant Std"/>
              </a:rPr>
              <a:t>Year 1: Phonics Screening Check – June </a:t>
            </a:r>
            <a:r>
              <a:rPr lang="en-GB" sz="2400" dirty="0" smtClean="0">
                <a:latin typeface="Sassoon Infant Std"/>
              </a:rPr>
              <a:t>2026</a:t>
            </a:r>
            <a:endParaRPr lang="en-GB" sz="2400" dirty="0">
              <a:ea typeface="Cambria" panose="02040503050406030204"/>
            </a:endParaRPr>
          </a:p>
          <a:p>
            <a:pPr marL="0" indent="0">
              <a:buNone/>
            </a:pPr>
            <a:endParaRPr lang="en-GB" sz="2400" dirty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 sz="2400" dirty="0">
              <a:latin typeface="Sassoon Infant Std" panose="020B0503020103030203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77008" y="2202995"/>
            <a:ext cx="6096000" cy="182357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GB" sz="2500" dirty="0">
                <a:latin typeface="Sassoon Infant Std"/>
              </a:rPr>
              <a:t>Song of Sounds assessments</a:t>
            </a:r>
          </a:p>
          <a:p>
            <a:pPr>
              <a:lnSpc>
                <a:spcPct val="150000"/>
              </a:lnSpc>
            </a:pPr>
            <a:r>
              <a:rPr lang="en-US" sz="2500" dirty="0">
                <a:latin typeface="Sassoon Infant Std"/>
              </a:rPr>
              <a:t>NFER booklets </a:t>
            </a:r>
            <a:r>
              <a:rPr lang="en-US" sz="2500" dirty="0" smtClean="0">
                <a:latin typeface="Sassoon Infant Std"/>
              </a:rPr>
              <a:t>Yr1 </a:t>
            </a:r>
            <a:r>
              <a:rPr lang="en-US" sz="2500" dirty="0">
                <a:latin typeface="Sassoon Infant Std"/>
              </a:rPr>
              <a:t>Summer term)</a:t>
            </a:r>
            <a:endParaRPr lang="en-GB" sz="2500" dirty="0">
              <a:latin typeface="Sassoon Infant Std" panose="020B0503020103030203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500" dirty="0">
                <a:latin typeface="Sassoon Infant Std"/>
              </a:rPr>
              <a:t>Formative Assessments</a:t>
            </a:r>
            <a:endParaRPr lang="en-GB" sz="2500" dirty="0">
              <a:latin typeface="Sassoon Infant Std" panose="020B050302010303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u="sng" dirty="0" smtClean="0">
                <a:latin typeface="Sassoon Infant Std" panose="020B0503020103030203" pitchFamily="34" charset="0"/>
              </a:rPr>
              <a:t>School assessments </a:t>
            </a:r>
            <a:endParaRPr lang="en-GB" u="sng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548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93812" y="456331"/>
            <a:ext cx="9601202" cy="849956"/>
          </a:xfrm>
        </p:spPr>
        <p:txBody>
          <a:bodyPr/>
          <a:lstStyle/>
          <a:p>
            <a:pPr algn="ctr"/>
            <a:r>
              <a:rPr lang="en-US" b="1" dirty="0">
                <a:latin typeface="Sassoon Infant Std" panose="020B0503020103030203" pitchFamily="34" charset="0"/>
              </a:rPr>
              <a:t>Our Timetable</a:t>
            </a:r>
          </a:p>
        </p:txBody>
      </p:sp>
      <p:sp>
        <p:nvSpPr>
          <p:cNvPr id="7" name="Content Placeholder 4"/>
          <p:cNvSpPr>
            <a:spLocks noGrp="1"/>
          </p:cNvSpPr>
          <p:nvPr>
            <p:ph sz="half" idx="1"/>
          </p:nvPr>
        </p:nvSpPr>
        <p:spPr>
          <a:xfrm>
            <a:off x="1293812" y="4959967"/>
            <a:ext cx="9418911" cy="225363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1400" dirty="0" smtClean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endParaRPr lang="en-GB" sz="1400" dirty="0" smtClean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r>
              <a:rPr lang="en-GB" sz="2000" dirty="0" smtClean="0">
                <a:latin typeface="Sassoon Infant Std" panose="020B0503020103030203" pitchFamily="34" charset="0"/>
              </a:rPr>
              <a:t>An </a:t>
            </a:r>
            <a:r>
              <a:rPr lang="en-GB" sz="2000" dirty="0">
                <a:latin typeface="Sassoon Infant Std" panose="020B0503020103030203" pitchFamily="34" charset="0"/>
              </a:rPr>
              <a:t>example of our timetable </a:t>
            </a:r>
          </a:p>
          <a:p>
            <a:pPr algn="just"/>
            <a:r>
              <a:rPr lang="en-GB" sz="2000" dirty="0">
                <a:latin typeface="Sassoon Infant Std"/>
              </a:rPr>
              <a:t>We run continuous provision throughout the day, where the children  access different areas of the classroom, completing adult directed and their own self - initiated tasks </a:t>
            </a:r>
            <a:endParaRPr lang="en-GB" sz="2000" dirty="0">
              <a:latin typeface="Sassoon Infant Std" panose="020B0503020103030203" pitchFamily="34" charset="0"/>
            </a:endParaRPr>
          </a:p>
          <a:p>
            <a:endParaRPr lang="en-GB" sz="2400" dirty="0">
              <a:latin typeface="Sassoon Infant Std" panose="020B0503020103030203" pitchFamily="34" charset="0"/>
            </a:endParaRPr>
          </a:p>
        </p:txBody>
      </p:sp>
      <p:sp>
        <p:nvSpPr>
          <p:cNvPr id="8" name="Content Placeholder 4"/>
          <p:cNvSpPr>
            <a:spLocks noGrp="1"/>
          </p:cNvSpPr>
          <p:nvPr>
            <p:ph sz="half" idx="1"/>
          </p:nvPr>
        </p:nvSpPr>
        <p:spPr>
          <a:xfrm>
            <a:off x="9143999" y="1276255"/>
            <a:ext cx="2690950" cy="299078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 dirty="0">
                <a:latin typeface="Sassoon Infant Std"/>
              </a:rPr>
              <a:t>The Purely Sport team teach Hamble </a:t>
            </a:r>
            <a:r>
              <a:rPr lang="en-GB" sz="1800" dirty="0" smtClean="0">
                <a:latin typeface="Sassoon Infant Std"/>
              </a:rPr>
              <a:t>PE on</a:t>
            </a:r>
            <a:r>
              <a:rPr lang="en-GB" sz="1800" dirty="0">
                <a:latin typeface="Sassoon Infant Std"/>
              </a:rPr>
              <a:t> </a:t>
            </a:r>
            <a:r>
              <a:rPr lang="en-GB" sz="1800" dirty="0" smtClean="0">
                <a:latin typeface="Sassoon Infant Std"/>
              </a:rPr>
              <a:t>a </a:t>
            </a:r>
            <a:r>
              <a:rPr lang="en-GB" sz="1800" dirty="0">
                <a:latin typeface="Sassoon Infant Std"/>
              </a:rPr>
              <a:t>Tuesday morning and Mrs </a:t>
            </a:r>
            <a:r>
              <a:rPr lang="en-GB" sz="1800" dirty="0" smtClean="0">
                <a:latin typeface="Sassoon Infant Std"/>
              </a:rPr>
              <a:t>Barter </a:t>
            </a:r>
            <a:r>
              <a:rPr lang="en-GB" sz="1800" dirty="0">
                <a:latin typeface="Sassoon Infant Std"/>
              </a:rPr>
              <a:t>teaches </a:t>
            </a:r>
            <a:r>
              <a:rPr lang="en-GB" sz="1800" dirty="0" smtClean="0">
                <a:latin typeface="Sassoon Infant Std"/>
              </a:rPr>
              <a:t>Monday afternoon and Tuesday from after playtime. </a:t>
            </a:r>
            <a:endParaRPr lang="en-GB" sz="1800" dirty="0">
              <a:latin typeface="Sassoon Infant Std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4036" y="1076942"/>
            <a:ext cx="7357064" cy="4501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32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5270" y="604276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US" sz="2200" b="1" i="1" u="sng" dirty="0">
                <a:latin typeface="Sassoon Infant Std" panose="020B0503020103030203" pitchFamily="34" charset="0"/>
              </a:rPr>
              <a:t>Forest School</a:t>
            </a:r>
            <a:r>
              <a:rPr lang="en-US" sz="2200" b="1" dirty="0">
                <a:latin typeface="Sassoon Infant Std" panose="020B0503020103030203" pitchFamily="34" charset="0"/>
              </a:rPr>
              <a:t/>
            </a:r>
            <a:br>
              <a:rPr lang="en-US" sz="2200" b="1" dirty="0">
                <a:latin typeface="Sassoon Infant Std" panose="020B0503020103030203" pitchFamily="34" charset="0"/>
              </a:rPr>
            </a:br>
            <a:r>
              <a:rPr lang="en-US" sz="2200" b="1" dirty="0">
                <a:latin typeface="Sassoon Infant Std" panose="020B0503020103030203" pitchFamily="34" charset="0"/>
              </a:rPr>
              <a:t>Hamble class will attend forest school sessions in the Spring term</a:t>
            </a:r>
            <a:r>
              <a:rPr lang="en-US" sz="2200" b="1" dirty="0" smtClean="0">
                <a:latin typeface="Sassoon Infant Std" panose="020B0503020103030203" pitchFamily="34" charset="0"/>
              </a:rPr>
              <a:t>.</a:t>
            </a:r>
            <a:br>
              <a:rPr lang="en-US" sz="2200" b="1" dirty="0" smtClean="0">
                <a:latin typeface="Sassoon Infant Std" panose="020B0503020103030203" pitchFamily="34" charset="0"/>
              </a:rPr>
            </a:br>
            <a:r>
              <a:rPr lang="en-US" sz="2200" b="1" dirty="0" smtClean="0">
                <a:latin typeface="Sassoon Infant Std" panose="020B0503020103030203" pitchFamily="34" charset="0"/>
              </a:rPr>
              <a:t>We will send a list out of what is needed nearer the time. </a:t>
            </a:r>
            <a:r>
              <a:rPr lang="en-US" sz="2200" b="1" dirty="0">
                <a:latin typeface="Sassoon Infant Std" panose="020B0503020103030203" pitchFamily="34" charset="0"/>
              </a:rPr>
              <a:t/>
            </a:r>
            <a:br>
              <a:rPr lang="en-US" sz="2200" b="1" dirty="0">
                <a:latin typeface="Sassoon Infant Std" panose="020B0503020103030203" pitchFamily="34" charset="0"/>
              </a:rPr>
            </a:br>
            <a:r>
              <a:rPr lang="en-US" sz="2200" b="1" u="sng" dirty="0">
                <a:latin typeface="Sassoon Infant Std" panose="020B0503020103030203" pitchFamily="34" charset="0"/>
              </a:rPr>
              <a:t/>
            </a:r>
            <a:br>
              <a:rPr lang="en-US" sz="2200" b="1" u="sng" dirty="0">
                <a:latin typeface="Sassoon Infant Std" panose="020B0503020103030203" pitchFamily="34" charset="0"/>
              </a:rPr>
            </a:br>
            <a:r>
              <a:rPr lang="en-US" sz="2200" b="1" u="sng" dirty="0" smtClean="0">
                <a:latin typeface="Sassoon Infant Std" panose="020B0503020103030203" pitchFamily="34" charset="0"/>
              </a:rPr>
              <a:t>Show and tell</a:t>
            </a:r>
            <a:endParaRPr lang="en-GB" sz="2200" b="1" u="sng" dirty="0">
              <a:latin typeface="Sassoon Infant Std" panose="020B0503020103030203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915270" y="2393284"/>
            <a:ext cx="9601202" cy="106766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2200" b="1" dirty="0">
              <a:latin typeface="Sassoon Infant Std" panose="020B0503020103030203" pitchFamily="34" charset="0"/>
            </a:endParaRPr>
          </a:p>
        </p:txBody>
      </p:sp>
      <p:sp>
        <p:nvSpPr>
          <p:cNvPr id="6" name="Content Placeholder 4"/>
          <p:cNvSpPr>
            <a:spLocks noGrp="1"/>
          </p:cNvSpPr>
          <p:nvPr>
            <p:ph sz="half" idx="1"/>
          </p:nvPr>
        </p:nvSpPr>
        <p:spPr>
          <a:xfrm>
            <a:off x="1293812" y="1523999"/>
            <a:ext cx="9418911" cy="269291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/>
            <a:endParaRPr lang="en-GB" sz="2200" b="1" dirty="0">
              <a:latin typeface="Sassoon Infant Std" panose="020B0503020103030203" pitchFamily="34" charset="0"/>
            </a:endParaRPr>
          </a:p>
          <a:p>
            <a:pPr marL="0" indent="0" algn="just">
              <a:buNone/>
            </a:pPr>
            <a:r>
              <a:rPr lang="en-GB" sz="2200" b="1" dirty="0" smtClean="0">
                <a:latin typeface="Sassoon Infant Std" panose="020B0503020103030203" pitchFamily="34" charset="0"/>
              </a:rPr>
              <a:t>Show and tell will be held on a </a:t>
            </a:r>
            <a:r>
              <a:rPr lang="en-GB" sz="2200" b="1" u="sng" dirty="0" smtClean="0">
                <a:latin typeface="Sassoon Infant Std" panose="020B0503020103030203" pitchFamily="34" charset="0"/>
              </a:rPr>
              <a:t>Monday</a:t>
            </a:r>
            <a:r>
              <a:rPr lang="en-GB" sz="2200" b="1" dirty="0" smtClean="0">
                <a:latin typeface="Sassoon Infant Std" panose="020B0503020103030203" pitchFamily="34" charset="0"/>
              </a:rPr>
              <a:t> and </a:t>
            </a:r>
            <a:r>
              <a:rPr lang="en-GB" sz="2200" b="1" u="sng" dirty="0" smtClean="0">
                <a:latin typeface="Sassoon Infant Std" panose="020B0503020103030203" pitchFamily="34" charset="0"/>
              </a:rPr>
              <a:t>Friday</a:t>
            </a:r>
            <a:r>
              <a:rPr lang="en-GB" sz="2200" b="1" dirty="0" smtClean="0">
                <a:latin typeface="Sassoon Infant Std" panose="020B0503020103030203" pitchFamily="34" charset="0"/>
              </a:rPr>
              <a:t> afternoon. </a:t>
            </a:r>
          </a:p>
          <a:p>
            <a:pPr marL="0" indent="0" algn="just">
              <a:buNone/>
            </a:pPr>
            <a:r>
              <a:rPr lang="en-GB" sz="2200" b="1" dirty="0" smtClean="0">
                <a:latin typeface="Sassoon Infant Std" panose="020B0503020103030203" pitchFamily="34" charset="0"/>
              </a:rPr>
              <a:t>We would like to encourage WOW moments – learning a new skill, a swimming award, sharing exciting news </a:t>
            </a:r>
            <a:r>
              <a:rPr lang="en-GB" sz="2200" b="1" dirty="0" err="1" smtClean="0">
                <a:latin typeface="Sassoon Infant Std" panose="020B0503020103030203" pitchFamily="34" charset="0"/>
              </a:rPr>
              <a:t>etc</a:t>
            </a:r>
            <a:endParaRPr lang="en-GB" sz="2200" b="1" dirty="0" smtClean="0">
              <a:latin typeface="Sassoon Infant Std" panose="020B0503020103030203" pitchFamily="34" charset="0"/>
            </a:endParaRPr>
          </a:p>
          <a:p>
            <a:pPr marL="0" indent="0" algn="just">
              <a:buNone/>
            </a:pPr>
            <a:r>
              <a:rPr lang="en-US" sz="2200" b="1" dirty="0" smtClean="0">
                <a:latin typeface="Sassoon Infant Std" panose="020B0503020103030203" pitchFamily="34" charset="0"/>
              </a:rPr>
              <a:t>Please rehearse with your child to help prepare them for their show and tell. Uploading photos onto Tapestry is a useful way to share photos and help children share their wow moments with the class. </a:t>
            </a:r>
            <a:endParaRPr lang="en-GB" sz="2200" b="1" dirty="0">
              <a:latin typeface="Sassoon Infant Std" panose="020B0503020103030203" pitchFamily="34" charset="0"/>
            </a:endParaRPr>
          </a:p>
          <a:p>
            <a:endParaRPr lang="en-GB" sz="2200" b="1" dirty="0" smtClean="0">
              <a:latin typeface="Sassoon Infant Std" panose="020B0503020103030203" pitchFamily="34" charset="0"/>
            </a:endParaRPr>
          </a:p>
        </p:txBody>
      </p:sp>
      <p:sp>
        <p:nvSpPr>
          <p:cNvPr id="7" name="Content Placeholder 4"/>
          <p:cNvSpPr>
            <a:spLocks noGrp="1"/>
          </p:cNvSpPr>
          <p:nvPr>
            <p:ph sz="half" idx="1"/>
          </p:nvPr>
        </p:nvSpPr>
        <p:spPr>
          <a:xfrm>
            <a:off x="1293812" y="3924398"/>
            <a:ext cx="10240691" cy="212370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/>
            <a:endParaRPr lang="en-GB" sz="2200" b="1" dirty="0">
              <a:latin typeface="Sassoon Infant Std" panose="020B0503020103030203" pitchFamily="34" charset="0"/>
            </a:endParaRPr>
          </a:p>
          <a:p>
            <a:pPr marL="0" indent="0" algn="ctr">
              <a:buNone/>
            </a:pPr>
            <a:r>
              <a:rPr lang="en-GB" sz="2200" b="1" i="1" dirty="0" smtClean="0">
                <a:latin typeface="Sassoon Infant Std" panose="020B0503020103030203" pitchFamily="34" charset="0"/>
              </a:rPr>
              <a:t>Birthdays</a:t>
            </a:r>
          </a:p>
          <a:p>
            <a:pPr marL="0" indent="0">
              <a:buNone/>
            </a:pPr>
            <a:r>
              <a:rPr lang="en-GB" sz="2200" b="1" dirty="0" smtClean="0">
                <a:latin typeface="Sassoon Infant Std" panose="020B0503020103030203" pitchFamily="34" charset="0"/>
              </a:rPr>
              <a:t>Children are allowed to wear their own clothes on their birthdays. If they have a birthday during a school holiday or on a weekend, they can choose the next nearest school day to wear their own clothes to school. </a:t>
            </a:r>
            <a:endParaRPr lang="en-GB" sz="2200" b="1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909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885764" y="720134"/>
            <a:ext cx="3871330" cy="4053260"/>
          </a:xfrm>
        </p:spPr>
        <p:txBody>
          <a:bodyPr anchor="t">
            <a:normAutofit/>
          </a:bodyPr>
          <a:lstStyle/>
          <a:p>
            <a:pPr algn="ctr"/>
            <a:r>
              <a:rPr lang="en-US" b="1" dirty="0" smtClean="0">
                <a:latin typeface="Sassoon Infant Std" panose="020B0503020103030203" pitchFamily="34" charset="0"/>
              </a:rPr>
              <a:t>Phonics Workshop</a:t>
            </a:r>
            <a:r>
              <a:rPr lang="en-US" b="1" dirty="0">
                <a:latin typeface="Sassoon Infant Std" panose="020B0503020103030203" pitchFamily="34" charset="0"/>
              </a:rPr>
              <a:t/>
            </a:r>
            <a:br>
              <a:rPr lang="en-US" b="1" dirty="0">
                <a:latin typeface="Sassoon Infant Std" panose="020B0503020103030203" pitchFamily="34" charset="0"/>
              </a:rPr>
            </a:br>
            <a:r>
              <a:rPr lang="en-US" b="1" dirty="0">
                <a:latin typeface="Sassoon Infant Std" panose="020B0503020103030203" pitchFamily="34" charset="0"/>
              </a:rPr>
              <a:t/>
            </a:r>
            <a:br>
              <a:rPr lang="en-US" b="1" dirty="0">
                <a:latin typeface="Sassoon Infant Std" panose="020B0503020103030203" pitchFamily="34" charset="0"/>
              </a:rPr>
            </a:br>
            <a:endParaRPr lang="en-US" sz="2800" b="1" dirty="0">
              <a:latin typeface="Sassoon Infant Std" panose="020B0503020103030203" pitchFamily="34" charset="0"/>
            </a:endParaRPr>
          </a:p>
        </p:txBody>
      </p:sp>
      <p:pic>
        <p:nvPicPr>
          <p:cNvPr id="11" name="Picture Placeholder 10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" r="201"/>
          <a:stretch>
            <a:fillRect/>
          </a:stretch>
        </p:blipFill>
        <p:spPr/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39498" y="161108"/>
            <a:ext cx="2799397" cy="1716703"/>
          </a:xfrm>
          <a:prstGeom prst="rect">
            <a:avLst/>
          </a:prstGeom>
        </p:spPr>
      </p:pic>
      <p:sp>
        <p:nvSpPr>
          <p:cNvPr id="5" name="Content Placeholder 4"/>
          <p:cNvSpPr txBox="1">
            <a:spLocks/>
          </p:cNvSpPr>
          <p:nvPr/>
        </p:nvSpPr>
        <p:spPr>
          <a:xfrm>
            <a:off x="943143" y="1188149"/>
            <a:ext cx="9418911" cy="499677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2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9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Font typeface="Arial" panose="020B0604020202020204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n-US" sz="2400" dirty="0" smtClean="0">
              <a:latin typeface="Sassoon Infant Std"/>
            </a:endParaRPr>
          </a:p>
          <a:p>
            <a:pPr algn="just"/>
            <a:endParaRPr lang="en-GB" sz="2400" dirty="0" smtClean="0">
              <a:latin typeface="Sassoon Infant Std"/>
            </a:endParaRP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GB" sz="2200" dirty="0" smtClean="0">
                <a:latin typeface="Sassoon Infant Std" panose="020B0503020103030203" pitchFamily="34" charset="0"/>
              </a:rPr>
              <a:t>A phonics presentation will be delivered by the Hamble team in 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GB" sz="2200" dirty="0">
                <a:latin typeface="Sassoon Infant Std" panose="020B0503020103030203" pitchFamily="34" charset="0"/>
              </a:rPr>
              <a:t>t</a:t>
            </a:r>
            <a:r>
              <a:rPr lang="en-GB" sz="2200" dirty="0" smtClean="0">
                <a:latin typeface="Sassoon Infant Std" panose="020B0503020103030203" pitchFamily="34" charset="0"/>
              </a:rPr>
              <a:t>he next few weeks.</a:t>
            </a:r>
            <a:endParaRPr lang="en-GB" sz="2200" dirty="0">
              <a:latin typeface="Sassoon Infant Std" panose="020B0503020103030203" pitchFamily="34" charset="0"/>
            </a:endParaRPr>
          </a:p>
          <a:p>
            <a:pPr marL="0" indent="0" algn="just">
              <a:buFont typeface="Arial" panose="020B0604020202020204" pitchFamily="34" charset="0"/>
              <a:buNone/>
            </a:pPr>
            <a:endParaRPr lang="en-GB" sz="2200" dirty="0">
              <a:latin typeface="Sassoon Infant Std" panose="020B0503020103030203" pitchFamily="34" charset="0"/>
            </a:endParaRP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GB" sz="2200" dirty="0" smtClean="0">
                <a:latin typeface="Sassoon Infant Std" panose="020B0503020103030203" pitchFamily="34" charset="0"/>
              </a:rPr>
              <a:t>Families will then be invited into Hamble Class later 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GB" sz="2200" dirty="0" smtClean="0">
                <a:latin typeface="Sassoon Infant Std" panose="020B0503020103030203" pitchFamily="34" charset="0"/>
              </a:rPr>
              <a:t>in the term to take part in a phonics session with 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GB" sz="2200" dirty="0" smtClean="0">
                <a:latin typeface="Sassoon Infant Std" panose="020B0503020103030203" pitchFamily="34" charset="0"/>
              </a:rPr>
              <a:t>their child. A letter will go out next week with 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GB" sz="2200" dirty="0" smtClean="0">
                <a:latin typeface="Sassoon Infant Std" panose="020B0503020103030203" pitchFamily="34" charset="0"/>
              </a:rPr>
              <a:t>more information and dates for these sessions. 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GB" dirty="0" smtClean="0">
                <a:latin typeface="Sassoon Infant Std" panose="020B0503020103030203" pitchFamily="34" charset="0"/>
              </a:rPr>
              <a:t> </a:t>
            </a:r>
          </a:p>
          <a:p>
            <a:endParaRPr lang="en-GB" sz="2400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5709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93812" y="456331"/>
            <a:ext cx="9601202" cy="849956"/>
          </a:xfrm>
        </p:spPr>
        <p:txBody>
          <a:bodyPr/>
          <a:lstStyle/>
          <a:p>
            <a:pPr algn="ctr"/>
            <a:r>
              <a:rPr lang="en-US" b="1" u="sng" dirty="0">
                <a:latin typeface="Sassoon Infant Std" panose="020B0503020103030203" pitchFamily="34" charset="0"/>
              </a:rPr>
              <a:t>Home Learning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293812" y="2269103"/>
            <a:ext cx="9418911" cy="499677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 algn="just">
              <a:buNone/>
            </a:pPr>
            <a:r>
              <a:rPr lang="en-US" sz="2400" dirty="0">
                <a:latin typeface="Sassoon Infant Std"/>
              </a:rPr>
              <a:t>Home learning for Reception will start in the new year.</a:t>
            </a:r>
          </a:p>
          <a:p>
            <a:pPr marL="0" indent="0" algn="just">
              <a:buNone/>
            </a:pPr>
            <a:r>
              <a:rPr lang="en-US" sz="2400" dirty="0">
                <a:latin typeface="Sassoon Infant Std"/>
              </a:rPr>
              <a:t>Communication and language will be our focus. This will be set on Tapestry. </a:t>
            </a:r>
            <a:endParaRPr lang="en-GB" sz="2400" dirty="0">
              <a:latin typeface="Sassoon Infant Std"/>
            </a:endParaRPr>
          </a:p>
          <a:p>
            <a:pPr algn="just"/>
            <a:endParaRPr lang="en-GB" sz="2400" dirty="0" smtClean="0">
              <a:latin typeface="Sassoon Infant Std"/>
            </a:endParaRPr>
          </a:p>
          <a:p>
            <a:pPr algn="just"/>
            <a:endParaRPr lang="en-GB" sz="2400" dirty="0">
              <a:latin typeface="Sassoon Infant Std"/>
            </a:endParaRPr>
          </a:p>
          <a:p>
            <a:pPr algn="just"/>
            <a:r>
              <a:rPr lang="en-GB" sz="2400" dirty="0">
                <a:latin typeface="Sassoon Infant Std"/>
              </a:rPr>
              <a:t>Home learning for Year 1 will be set on a Friday and due in the following Thursday</a:t>
            </a:r>
            <a:endParaRPr lang="en-GB" sz="2400" dirty="0"/>
          </a:p>
          <a:p>
            <a:pPr algn="just"/>
            <a:r>
              <a:rPr lang="en-GB" sz="2400" dirty="0">
                <a:latin typeface="Sassoon Infant Std" panose="020B0503020103030203" pitchFamily="34" charset="0"/>
              </a:rPr>
              <a:t>The tasks set will revisit and help to consolidate your child’s prior learning </a:t>
            </a:r>
          </a:p>
          <a:p>
            <a:pPr algn="just"/>
            <a:r>
              <a:rPr lang="en-GB" sz="2400" dirty="0">
                <a:latin typeface="Sassoon Infant Std"/>
              </a:rPr>
              <a:t>These will be alternate between Phonics/ Reading and Maths tasks.</a:t>
            </a:r>
            <a:endParaRPr lang="en-GB" sz="2400" dirty="0">
              <a:latin typeface="Sassoon Infant Std" panose="020B0503020103030203" pitchFamily="34" charset="0"/>
            </a:endParaRPr>
          </a:p>
          <a:p>
            <a:pPr marL="0" indent="0" algn="just">
              <a:buNone/>
            </a:pPr>
            <a:endParaRPr lang="en-GB" sz="2400" dirty="0">
              <a:latin typeface="Sassoon Infant Std" panose="020B0503020103030203" pitchFamily="34" charset="0"/>
            </a:endParaRPr>
          </a:p>
          <a:p>
            <a:pPr marL="0" indent="0" algn="just">
              <a:buNone/>
            </a:pPr>
            <a:r>
              <a:rPr lang="en-GB" sz="2400" dirty="0" smtClean="0">
                <a:latin typeface="Sassoon Infant Std" panose="020B0503020103030203" pitchFamily="34" charset="0"/>
              </a:rPr>
              <a:t> </a:t>
            </a:r>
            <a:endParaRPr lang="en-GB" sz="2400" dirty="0">
              <a:latin typeface="Sassoon Infant Std" panose="020B0503020103030203" pitchFamily="34" charset="0"/>
            </a:endParaRPr>
          </a:p>
          <a:p>
            <a:endParaRPr lang="en-GB" sz="2400" dirty="0">
              <a:latin typeface="Sassoon Infant Std" panose="020B0503020103030203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4440" y="1553428"/>
            <a:ext cx="2562235" cy="600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961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293812" y="456331"/>
            <a:ext cx="9601202" cy="849956"/>
          </a:xfrm>
        </p:spPr>
        <p:txBody>
          <a:bodyPr/>
          <a:lstStyle/>
          <a:p>
            <a:pPr algn="ctr"/>
            <a:r>
              <a:rPr lang="en-US" b="1" dirty="0">
                <a:latin typeface="Sassoon Infant Std" panose="020B0503020103030203" pitchFamily="34" charset="0"/>
              </a:rPr>
              <a:t>Home Learning – Reading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1293812" y="1676400"/>
            <a:ext cx="9601202" cy="4500563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Sassoon Infant Std" panose="020B0503020103030203" pitchFamily="34" charset="0"/>
              </a:rPr>
              <a:t>Reading with and to your child helps them to access all areas of the curriculum – this can’t be done too much!</a:t>
            </a:r>
          </a:p>
          <a:p>
            <a:r>
              <a:rPr lang="en-GB" sz="2400" dirty="0">
                <a:latin typeface="Sassoon Infant Std" panose="020B0503020103030203" pitchFamily="34" charset="0"/>
              </a:rPr>
              <a:t>Promoting a love for reading is key</a:t>
            </a:r>
          </a:p>
          <a:p>
            <a:r>
              <a:rPr lang="en-GB" sz="2400" dirty="0">
                <a:latin typeface="Sassoon Infant Std" panose="020B0503020103030203" pitchFamily="34" charset="0"/>
              </a:rPr>
              <a:t>There is more </a:t>
            </a:r>
            <a:r>
              <a:rPr lang="en-GB" sz="2400" dirty="0" smtClean="0">
                <a:latin typeface="Sassoon Infant Std" panose="020B0503020103030203" pitchFamily="34" charset="0"/>
              </a:rPr>
              <a:t>to </a:t>
            </a:r>
            <a:r>
              <a:rPr lang="en-GB" sz="2400" dirty="0">
                <a:latin typeface="Sassoon Infant Std" panose="020B0503020103030203" pitchFamily="34" charset="0"/>
              </a:rPr>
              <a:t>reading than just </a:t>
            </a:r>
            <a:r>
              <a:rPr lang="en-GB" sz="2400" dirty="0" smtClean="0">
                <a:latin typeface="Sassoon Infant Std" panose="020B0503020103030203" pitchFamily="34" charset="0"/>
              </a:rPr>
              <a:t>‘reading’ </a:t>
            </a:r>
            <a:r>
              <a:rPr lang="en-GB" sz="2400" dirty="0">
                <a:latin typeface="Sassoon Infant Std" panose="020B0503020103030203" pitchFamily="34" charset="0"/>
              </a:rPr>
              <a:t>– exploring the cover, blurb, making predictions, looking at vocabulary… </a:t>
            </a:r>
          </a:p>
          <a:p>
            <a:r>
              <a:rPr lang="en-GB" sz="2400" dirty="0">
                <a:latin typeface="Sassoon Infant Std" panose="020B0503020103030203" pitchFamily="34" charset="0"/>
              </a:rPr>
              <a:t>Big Cat Collins Reading Books – suggestions at the back of the book  </a:t>
            </a:r>
          </a:p>
          <a:p>
            <a:endParaRPr lang="en-GB" sz="2400" dirty="0">
              <a:latin typeface="Sassoon Infant Std" panose="020B0503020103030203" pitchFamily="34" charset="0"/>
            </a:endParaRPr>
          </a:p>
        </p:txBody>
      </p:sp>
      <p:pic>
        <p:nvPicPr>
          <p:cNvPr id="2050" name="Picture 2" descr="Collins Big Cat: Lilac (Wordless) | Buy Online at Badger Learni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490" b="5570"/>
          <a:stretch/>
        </p:blipFill>
        <p:spPr bwMode="auto">
          <a:xfrm>
            <a:off x="6094413" y="4216213"/>
            <a:ext cx="4639220" cy="2038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804695" y="5050791"/>
            <a:ext cx="52897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Books will be </a:t>
            </a:r>
            <a:r>
              <a:rPr lang="en-GB" b="1" dirty="0" smtClean="0">
                <a:latin typeface="Comic Sans MS" panose="030F0702030302020204" pitchFamily="66" charset="0"/>
              </a:rPr>
              <a:t>changed on a Monday &amp; </a:t>
            </a:r>
            <a:r>
              <a:rPr lang="en-GB" b="1" dirty="0">
                <a:latin typeface="Comic Sans MS" panose="030F0702030302020204" pitchFamily="66" charset="0"/>
              </a:rPr>
              <a:t>Friday</a:t>
            </a:r>
          </a:p>
        </p:txBody>
      </p:sp>
    </p:spTree>
    <p:extLst>
      <p:ext uri="{BB962C8B-B14F-4D97-AF65-F5344CB8AC3E}">
        <p14:creationId xmlns:p14="http://schemas.microsoft.com/office/powerpoint/2010/main" val="1560303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50"/>
          <p:cNvSpPr txBox="1"/>
          <p:nvPr/>
        </p:nvSpPr>
        <p:spPr>
          <a:xfrm>
            <a:off x="6572860" y="2072178"/>
            <a:ext cx="4006202" cy="3718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400" b="1" i="1" u="sng" dirty="0">
                <a:solidFill>
                  <a:srgbClr val="514742"/>
                </a:solidFill>
                <a:latin typeface="Sassoon Infant Std" panose="020B0503020103030203" pitchFamily="34" charset="0"/>
                <a:ea typeface="TAN Songbird"/>
                <a:cs typeface="TAN Songbird"/>
                <a:sym typeface="TAN Songbird"/>
              </a:rPr>
              <a:t>Class Marbles</a:t>
            </a:r>
          </a:p>
        </p:txBody>
      </p:sp>
      <p:sp>
        <p:nvSpPr>
          <p:cNvPr id="5" name="TextBox 51"/>
          <p:cNvSpPr txBox="1"/>
          <p:nvPr/>
        </p:nvSpPr>
        <p:spPr>
          <a:xfrm>
            <a:off x="6572860" y="4424815"/>
            <a:ext cx="4006202" cy="3718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400" b="1" i="1" u="sng" dirty="0" smtClean="0">
                <a:solidFill>
                  <a:srgbClr val="514742"/>
                </a:solidFill>
                <a:latin typeface="Sassoon Infant Std" panose="020B0503020103030203" pitchFamily="34" charset="0"/>
                <a:ea typeface="TAN Songbird"/>
                <a:cs typeface="TAN Songbird"/>
                <a:sym typeface="TAN Songbird"/>
              </a:rPr>
              <a:t>House points</a:t>
            </a:r>
            <a:endParaRPr lang="en-US" sz="2400" b="1" i="1" u="sng" dirty="0">
              <a:solidFill>
                <a:srgbClr val="514742"/>
              </a:solidFill>
              <a:latin typeface="Sassoon Infant Std" panose="020B0503020103030203" pitchFamily="34" charset="0"/>
              <a:ea typeface="TAN Songbird"/>
              <a:cs typeface="TAN Songbird"/>
              <a:sym typeface="TAN Songbird"/>
            </a:endParaRPr>
          </a:p>
        </p:txBody>
      </p:sp>
      <p:sp>
        <p:nvSpPr>
          <p:cNvPr id="6" name="TextBox 52"/>
          <p:cNvSpPr txBox="1"/>
          <p:nvPr/>
        </p:nvSpPr>
        <p:spPr>
          <a:xfrm>
            <a:off x="6567483" y="2650091"/>
            <a:ext cx="6369574" cy="13465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39753" lvl="1" indent="-269876" algn="l">
              <a:lnSpc>
                <a:spcPts val="3500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Sassoon Infant Std" panose="020B0503020103030203" pitchFamily="34" charset="0"/>
                <a:ea typeface="Poppins"/>
                <a:cs typeface="Poppins"/>
                <a:sym typeface="Poppins"/>
              </a:rPr>
              <a:t>Marbles are awarded in class </a:t>
            </a:r>
            <a:r>
              <a:rPr lang="en-US" sz="2400" dirty="0" smtClean="0">
                <a:solidFill>
                  <a:srgbClr val="000000"/>
                </a:solidFill>
                <a:latin typeface="Sassoon Infant Std" panose="020B0503020103030203" pitchFamily="34" charset="0"/>
                <a:ea typeface="Poppins"/>
                <a:cs typeface="Poppins"/>
                <a:sym typeface="Poppins"/>
              </a:rPr>
              <a:t>and</a:t>
            </a:r>
          </a:p>
          <a:p>
            <a:pPr marL="269877" lvl="1" algn="l">
              <a:lnSpc>
                <a:spcPts val="3500"/>
              </a:lnSpc>
            </a:pPr>
            <a:r>
              <a:rPr lang="en-US" sz="2400" dirty="0" smtClean="0">
                <a:solidFill>
                  <a:srgbClr val="000000"/>
                </a:solidFill>
                <a:latin typeface="Sassoon Infant Std" panose="020B0503020103030203" pitchFamily="34" charset="0"/>
                <a:ea typeface="Poppins"/>
                <a:cs typeface="Poppins"/>
                <a:sym typeface="Poppins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Sassoon Infant Std" panose="020B0503020103030203" pitchFamily="34" charset="0"/>
                <a:ea typeface="Poppins"/>
                <a:cs typeface="Poppins"/>
                <a:sym typeface="Poppins"/>
              </a:rPr>
              <a:t>the children work towards an end of term marble reward.</a:t>
            </a:r>
          </a:p>
        </p:txBody>
      </p:sp>
      <p:sp>
        <p:nvSpPr>
          <p:cNvPr id="7" name="TextBox 53"/>
          <p:cNvSpPr txBox="1"/>
          <p:nvPr/>
        </p:nvSpPr>
        <p:spPr>
          <a:xfrm>
            <a:off x="6358105" y="5022999"/>
            <a:ext cx="6369574" cy="17953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39753" lvl="1" indent="-269876" algn="l">
              <a:lnSpc>
                <a:spcPts val="3500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Sassoon Infant Std" panose="020B0503020103030203" pitchFamily="34" charset="0"/>
                <a:ea typeface="Poppins"/>
                <a:cs typeface="Poppins"/>
                <a:sym typeface="Poppins"/>
              </a:rPr>
              <a:t>awarded for good work,</a:t>
            </a:r>
          </a:p>
          <a:p>
            <a:pPr algn="l">
              <a:lnSpc>
                <a:spcPts val="3500"/>
              </a:lnSpc>
            </a:pPr>
            <a:r>
              <a:rPr lang="en-US" sz="2400" dirty="0">
                <a:solidFill>
                  <a:srgbClr val="000000"/>
                </a:solidFill>
                <a:latin typeface="Sassoon Infant Std" panose="020B0503020103030203" pitchFamily="34" charset="0"/>
                <a:ea typeface="Poppins"/>
                <a:cs typeface="Poppins"/>
                <a:sym typeface="Poppins"/>
              </a:rPr>
              <a:t>      working hard, being polite </a:t>
            </a:r>
            <a:r>
              <a:rPr lang="en-US" sz="2400" dirty="0" err="1">
                <a:solidFill>
                  <a:srgbClr val="000000"/>
                </a:solidFill>
                <a:latin typeface="Sassoon Infant Std" panose="020B0503020103030203" pitchFamily="34" charset="0"/>
                <a:ea typeface="Poppins"/>
                <a:cs typeface="Poppins"/>
                <a:sym typeface="Poppins"/>
              </a:rPr>
              <a:t>etc</a:t>
            </a:r>
            <a:r>
              <a:rPr lang="en-US" sz="2400" dirty="0">
                <a:solidFill>
                  <a:srgbClr val="000000"/>
                </a:solidFill>
                <a:latin typeface="Sassoon Infant Std" panose="020B0503020103030203" pitchFamily="34" charset="0"/>
                <a:ea typeface="Poppins"/>
                <a:cs typeface="Poppins"/>
                <a:sym typeface="Poppins"/>
              </a:rPr>
              <a:t> and    </a:t>
            </a:r>
          </a:p>
          <a:p>
            <a:pPr algn="l">
              <a:lnSpc>
                <a:spcPts val="3500"/>
              </a:lnSpc>
            </a:pPr>
            <a:r>
              <a:rPr lang="en-US" sz="2400" dirty="0">
                <a:solidFill>
                  <a:srgbClr val="000000"/>
                </a:solidFill>
                <a:latin typeface="Sassoon Infant Std" panose="020B0503020103030203" pitchFamily="34" charset="0"/>
                <a:ea typeface="Poppins"/>
                <a:cs typeface="Poppins"/>
                <a:sym typeface="Poppins"/>
              </a:rPr>
              <a:t>      upholding the school values</a:t>
            </a:r>
          </a:p>
          <a:p>
            <a:pPr algn="l">
              <a:lnSpc>
                <a:spcPts val="3500"/>
              </a:lnSpc>
            </a:pPr>
            <a:endParaRPr lang="en-US" sz="2400" dirty="0">
              <a:solidFill>
                <a:srgbClr val="000000"/>
              </a:solidFill>
              <a:latin typeface="Sassoon Infant Std" panose="020B0503020103030203" pitchFamily="34" charset="0"/>
              <a:ea typeface="Poppins"/>
              <a:cs typeface="Poppins"/>
              <a:sym typeface="Poppins"/>
            </a:endParaRPr>
          </a:p>
        </p:txBody>
      </p:sp>
      <p:sp>
        <p:nvSpPr>
          <p:cNvPr id="8" name="TextBox 55"/>
          <p:cNvSpPr txBox="1"/>
          <p:nvPr/>
        </p:nvSpPr>
        <p:spPr>
          <a:xfrm>
            <a:off x="557914" y="2071923"/>
            <a:ext cx="4830864" cy="37125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400" b="1" i="1" u="sng" dirty="0">
                <a:solidFill>
                  <a:srgbClr val="514742"/>
                </a:solidFill>
                <a:latin typeface="Sassoon Infant Std" panose="020B0503020103030203" pitchFamily="34" charset="0"/>
                <a:ea typeface="TAN Songbird"/>
                <a:cs typeface="TAN Songbird"/>
                <a:sym typeface="TAN Songbird"/>
              </a:rPr>
              <a:t>Class</a:t>
            </a:r>
            <a:r>
              <a:rPr lang="en-US" sz="2400" dirty="0">
                <a:solidFill>
                  <a:srgbClr val="514742"/>
                </a:solidFill>
                <a:latin typeface="Sassoon Infant Std" panose="020B0503020103030203" pitchFamily="34" charset="0"/>
                <a:ea typeface="TAN Songbird"/>
                <a:cs typeface="TAN Songbird"/>
                <a:sym typeface="TAN Songbird"/>
              </a:rPr>
              <a:t> </a:t>
            </a:r>
            <a:r>
              <a:rPr lang="en-US" sz="2400" b="1" i="1" u="sng" dirty="0">
                <a:solidFill>
                  <a:srgbClr val="514742"/>
                </a:solidFill>
                <a:latin typeface="Sassoon Infant Std" panose="020B0503020103030203" pitchFamily="34" charset="0"/>
                <a:ea typeface="TAN Songbird"/>
                <a:cs typeface="TAN Songbird"/>
                <a:sym typeface="TAN Songbird"/>
              </a:rPr>
              <a:t>Charter</a:t>
            </a:r>
          </a:p>
        </p:txBody>
      </p:sp>
      <p:sp>
        <p:nvSpPr>
          <p:cNvPr id="9" name="TextBox 56"/>
          <p:cNvSpPr txBox="1"/>
          <p:nvPr/>
        </p:nvSpPr>
        <p:spPr>
          <a:xfrm>
            <a:off x="556666" y="5022999"/>
            <a:ext cx="4830864" cy="3718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940"/>
              </a:lnSpc>
            </a:pPr>
            <a:r>
              <a:rPr lang="en-US" sz="2400" b="1" i="1" u="sng" dirty="0">
                <a:solidFill>
                  <a:srgbClr val="514742"/>
                </a:solidFill>
                <a:latin typeface="Sassoon Infant Std" panose="020B0503020103030203" pitchFamily="34" charset="0"/>
                <a:ea typeface="TAN Songbird"/>
                <a:cs typeface="TAN Songbird"/>
                <a:sym typeface="TAN Songbird"/>
              </a:rPr>
              <a:t>Values Certificates</a:t>
            </a:r>
          </a:p>
        </p:txBody>
      </p:sp>
      <p:sp>
        <p:nvSpPr>
          <p:cNvPr id="10" name="TextBox 57"/>
          <p:cNvSpPr txBox="1"/>
          <p:nvPr/>
        </p:nvSpPr>
        <p:spPr>
          <a:xfrm>
            <a:off x="244213" y="2590275"/>
            <a:ext cx="6369574" cy="8976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39753" lvl="1" indent="-269876" algn="l">
              <a:lnSpc>
                <a:spcPts val="3500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Sassoon Infant Std" panose="020B0503020103030203" pitchFamily="34" charset="0"/>
                <a:ea typeface="Poppins"/>
                <a:cs typeface="Poppins"/>
                <a:sym typeface="Poppins"/>
              </a:rPr>
              <a:t>Written by the children</a:t>
            </a:r>
          </a:p>
          <a:p>
            <a:pPr marL="539753" lvl="1" indent="-269876" algn="l">
              <a:lnSpc>
                <a:spcPts val="3500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Sassoon Infant Std" panose="020B0503020103030203" pitchFamily="34" charset="0"/>
                <a:ea typeface="Poppins"/>
                <a:cs typeface="Poppins"/>
                <a:sym typeface="Poppins"/>
              </a:rPr>
              <a:t>Will be displayed on the wall and referred to</a:t>
            </a:r>
          </a:p>
        </p:txBody>
      </p:sp>
      <p:sp>
        <p:nvSpPr>
          <p:cNvPr id="11" name="TextBox 58"/>
          <p:cNvSpPr txBox="1"/>
          <p:nvPr/>
        </p:nvSpPr>
        <p:spPr>
          <a:xfrm>
            <a:off x="556666" y="5570673"/>
            <a:ext cx="6369574" cy="4508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539753" lvl="1" indent="-269876" algn="l">
              <a:lnSpc>
                <a:spcPts val="3500"/>
              </a:lnSpc>
              <a:buFont typeface="Arial"/>
              <a:buChar char="•"/>
            </a:pPr>
            <a:r>
              <a:rPr lang="en-US" sz="2400" dirty="0">
                <a:solidFill>
                  <a:srgbClr val="000000"/>
                </a:solidFill>
                <a:latin typeface="Sassoon Infant Std" panose="020B0503020103030203" pitchFamily="34" charset="0"/>
                <a:ea typeface="Poppins"/>
                <a:cs typeface="Poppins"/>
                <a:sym typeface="Poppins"/>
              </a:rPr>
              <a:t>Weekly certificates in worship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32100" y="507559"/>
            <a:ext cx="713740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u="sng" dirty="0" err="1" smtClean="0"/>
              <a:t>Behaviour</a:t>
            </a:r>
            <a:r>
              <a:rPr lang="en-US" sz="3500" b="1" u="sng" dirty="0" smtClean="0"/>
              <a:t> and expectations</a:t>
            </a:r>
            <a:endParaRPr lang="en-GB" sz="3500" b="1" u="sng" dirty="0"/>
          </a:p>
        </p:txBody>
      </p:sp>
    </p:spTree>
    <p:extLst>
      <p:ext uri="{BB962C8B-B14F-4D97-AF65-F5344CB8AC3E}">
        <p14:creationId xmlns:p14="http://schemas.microsoft.com/office/powerpoint/2010/main" val="2534857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2544966" y="2005781"/>
            <a:ext cx="3723098" cy="244823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latin typeface="Sassoon Infant Std" panose="020B0503020103030203" pitchFamily="34" charset="0"/>
              </a:rPr>
              <a:t>Thank you for coming! </a:t>
            </a:r>
            <a:br>
              <a:rPr lang="en-US" dirty="0" smtClean="0">
                <a:latin typeface="Sassoon Infant Std" panose="020B0503020103030203" pitchFamily="34" charset="0"/>
              </a:rPr>
            </a:br>
            <a:r>
              <a:rPr lang="en-US" dirty="0">
                <a:latin typeface="Sassoon Infant Std" panose="020B0503020103030203" pitchFamily="34" charset="0"/>
              </a:rPr>
              <a:t/>
            </a:r>
            <a:br>
              <a:rPr lang="en-US" dirty="0">
                <a:latin typeface="Sassoon Infant Std" panose="020B0503020103030203" pitchFamily="34" charset="0"/>
              </a:rPr>
            </a:br>
            <a:r>
              <a:rPr lang="en-US" dirty="0" smtClean="0">
                <a:latin typeface="Sassoon Infant Std" panose="020B0503020103030203" pitchFamily="34" charset="0"/>
              </a:rPr>
              <a:t>Do you have any questions? </a:t>
            </a:r>
            <a:endParaRPr lang="en-GB" dirty="0">
              <a:latin typeface="Sassoon Infant Std" panose="020B0503020103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55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1894</Words>
  <Application>Microsoft Office PowerPoint</Application>
  <PresentationFormat>Widescreen</PresentationFormat>
  <Paragraphs>262</Paragraphs>
  <Slides>23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4" baseType="lpstr">
      <vt:lpstr>Arial</vt:lpstr>
      <vt:lpstr>Calibri</vt:lpstr>
      <vt:lpstr>Calibri Light</vt:lpstr>
      <vt:lpstr>Cambria</vt:lpstr>
      <vt:lpstr>Comic Sans MS</vt:lpstr>
      <vt:lpstr>Poppins</vt:lpstr>
      <vt:lpstr>Sassoon Infant Std</vt:lpstr>
      <vt:lpstr>Sassoon Sans Std</vt:lpstr>
      <vt:lpstr>TAN Songbird</vt:lpstr>
      <vt:lpstr>Twinkl</vt:lpstr>
      <vt:lpstr>Office Theme</vt:lpstr>
      <vt:lpstr>Welcome to Hamble Class </vt:lpstr>
      <vt:lpstr>The Hamble Class Team</vt:lpstr>
      <vt:lpstr>What does my child need?</vt:lpstr>
      <vt:lpstr>Areas of Learning</vt:lpstr>
      <vt:lpstr>Communication and Language</vt:lpstr>
      <vt:lpstr>Personal, Social and Emotional  Development</vt:lpstr>
      <vt:lpstr>Physical Development</vt:lpstr>
      <vt:lpstr>Literacy </vt:lpstr>
      <vt:lpstr>Mathematics</vt:lpstr>
      <vt:lpstr>Understanding of the world </vt:lpstr>
      <vt:lpstr>Expressive Arts and Design </vt:lpstr>
      <vt:lpstr>PowerPoint Presentation</vt:lpstr>
      <vt:lpstr>PowerPoint Presentation</vt:lpstr>
      <vt:lpstr>PowerPoint Presentation</vt:lpstr>
      <vt:lpstr>Our Topics </vt:lpstr>
      <vt:lpstr>Assessment </vt:lpstr>
      <vt:lpstr>Our Timetable</vt:lpstr>
      <vt:lpstr>Forest School Hamble class will attend forest school sessions in the Spring term. We will send a list out of what is needed nearer the time.   Show and tell</vt:lpstr>
      <vt:lpstr>Phonics Workshop  </vt:lpstr>
      <vt:lpstr>Home Learning</vt:lpstr>
      <vt:lpstr>Home Learning – Reading</vt:lpstr>
      <vt:lpstr>PowerPoint Presentation</vt:lpstr>
      <vt:lpstr>Thank you for coming!   Do you have any questions?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Hamble  Class </dc:title>
  <dc:creator>C Tingley</dc:creator>
  <cp:lastModifiedBy>C Tingley</cp:lastModifiedBy>
  <cp:revision>29</cp:revision>
  <cp:lastPrinted>2025-09-17T07:11:53Z</cp:lastPrinted>
  <dcterms:created xsi:type="dcterms:W3CDTF">2024-09-12T11:51:51Z</dcterms:created>
  <dcterms:modified xsi:type="dcterms:W3CDTF">2025-09-17T07:11:53Z</dcterms:modified>
</cp:coreProperties>
</file>